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852" r:id="rId4"/>
  </p:sldMasterIdLst>
  <p:notesMasterIdLst>
    <p:notesMasterId r:id="rId19"/>
  </p:notesMasterIdLst>
  <p:handoutMasterIdLst>
    <p:handoutMasterId r:id="rId20"/>
  </p:handoutMasterIdLst>
  <p:sldIdLst>
    <p:sldId id="256" r:id="rId5"/>
    <p:sldId id="262" r:id="rId6"/>
    <p:sldId id="258" r:id="rId7"/>
    <p:sldId id="271" r:id="rId8"/>
    <p:sldId id="263" r:id="rId9"/>
    <p:sldId id="275" r:id="rId10"/>
    <p:sldId id="264" r:id="rId11"/>
    <p:sldId id="269" r:id="rId12"/>
    <p:sldId id="272" r:id="rId13"/>
    <p:sldId id="273" r:id="rId14"/>
    <p:sldId id="274" r:id="rId15"/>
    <p:sldId id="259" r:id="rId16"/>
    <p:sldId id="270" r:id="rId17"/>
    <p:sldId id="260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7" autoAdjust="0"/>
    <p:restoredTop sz="94660"/>
  </p:normalViewPr>
  <p:slideViewPr>
    <p:cSldViewPr snapToGrid="0">
      <p:cViewPr varScale="1">
        <p:scale>
          <a:sx n="64" d="100"/>
          <a:sy n="64" d="100"/>
        </p:scale>
        <p:origin x="84" y="31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68" d="100"/>
          <a:sy n="68" d="100"/>
        </p:scale>
        <p:origin x="3288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commentAuthors" Target="comment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hyperlink" Target="https://onlinelibrary.wiley.com/doi/full/10.1111/joss.12237" TargetMode="External"/><Relationship Id="rId7" Type="http://schemas.openxmlformats.org/officeDocument/2006/relationships/image" Target="../media/image5.svg"/><Relationship Id="rId2" Type="http://schemas.openxmlformats.org/officeDocument/2006/relationships/hyperlink" Target="https://worldmap.harvard.edu/data/geonode:country_centroids_az8" TargetMode="External"/><Relationship Id="rId1" Type="http://schemas.openxmlformats.org/officeDocument/2006/relationships/hyperlink" Target="https://www.fas.usda.gov/data/coffee-world-markets-and-trade" TargetMode="External"/><Relationship Id="rId6" Type="http://schemas.openxmlformats.org/officeDocument/2006/relationships/image" Target="../media/image4.png"/><Relationship Id="rId5" Type="http://schemas.openxmlformats.org/officeDocument/2006/relationships/hyperlink" Target="http://komankk.deviantart.com/art/need-more-coffee-squirrel-428249686" TargetMode="External"/><Relationship Id="rId4" Type="http://schemas.openxmlformats.org/officeDocument/2006/relationships/image" Target="../media/image3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hyperlink" Target="https://onlinelibrary.wiley.com/doi/full/10.1111/joss.12237" TargetMode="External"/><Relationship Id="rId7" Type="http://schemas.openxmlformats.org/officeDocument/2006/relationships/hyperlink" Target="https://worldmap.harvard.edu/data/geonode:country_centroids_az8" TargetMode="External"/><Relationship Id="rId2" Type="http://schemas.openxmlformats.org/officeDocument/2006/relationships/hyperlink" Target="http://komankk.deviantart.com/art/need-more-coffee-squirrel-428249686" TargetMode="External"/><Relationship Id="rId1" Type="http://schemas.openxmlformats.org/officeDocument/2006/relationships/image" Target="../media/image3.png"/><Relationship Id="rId6" Type="http://schemas.openxmlformats.org/officeDocument/2006/relationships/hyperlink" Target="https://www.fas.usda.gov/data/coffee-world-markets-and-trade" TargetMode="Externa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AF866C9-4A03-4AD4-8E51-2BAE1EB6D173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44509D9E-58EE-4039-82A1-2A79116ACC9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noProof="0" dirty="0"/>
            <a:t>USDA Foreign Agricultural Service:</a:t>
          </a:r>
        </a:p>
        <a:p>
          <a:pPr>
            <a:lnSpc>
              <a:spcPct val="100000"/>
            </a:lnSpc>
          </a:pPr>
          <a:r>
            <a:rPr lang="en-US" dirty="0">
              <a:hlinkClick xmlns:r="http://schemas.openxmlformats.org/officeDocument/2006/relationships" r:id="rId1"/>
            </a:rPr>
            <a:t>https://www.fas.usda.gov/data/coffee-world-markets-and-trade</a:t>
          </a:r>
          <a:endParaRPr lang="en-US" noProof="0" dirty="0"/>
        </a:p>
        <a:p>
          <a:pPr>
            <a:lnSpc>
              <a:spcPct val="100000"/>
            </a:lnSpc>
          </a:pPr>
          <a:r>
            <a:rPr lang="en-US" noProof="0" dirty="0"/>
            <a:t>Harvard University </a:t>
          </a:r>
          <a:r>
            <a:rPr lang="en-US" noProof="0" dirty="0" err="1"/>
            <a:t>WorldMap</a:t>
          </a:r>
          <a:r>
            <a:rPr lang="en-US" noProof="0" dirty="0"/>
            <a:t>:</a:t>
          </a:r>
        </a:p>
        <a:p>
          <a:pPr>
            <a:lnSpc>
              <a:spcPct val="100000"/>
            </a:lnSpc>
          </a:pPr>
          <a:r>
            <a:rPr lang="en-US" dirty="0">
              <a:hlinkClick xmlns:r="http://schemas.openxmlformats.org/officeDocument/2006/relationships" r:id="rId2"/>
            </a:rPr>
            <a:t>https://worldmap.harvard.edu/data/geonode:country_centroids_az8</a:t>
          </a:r>
          <a:endParaRPr lang="en-US" noProof="0" dirty="0"/>
        </a:p>
      </dgm:t>
    </dgm:pt>
    <dgm:pt modelId="{5C426BE0-998E-4D28-8838-1C847BD83830}" type="parTrans" cxnId="{E0D91B55-A7CF-4FF4-B08D-DBE20AF8C2FE}">
      <dgm:prSet/>
      <dgm:spPr/>
      <dgm:t>
        <a:bodyPr/>
        <a:lstStyle/>
        <a:p>
          <a:endParaRPr lang="en-US" sz="2100" noProof="0" dirty="0"/>
        </a:p>
      </dgm:t>
    </dgm:pt>
    <dgm:pt modelId="{35B7AB1F-21FF-4FAC-BC26-4D944FC0050D}" type="sibTrans" cxnId="{E0D91B55-A7CF-4FF4-B08D-DBE20AF8C2FE}">
      <dgm:prSet/>
      <dgm:spPr/>
      <dgm:t>
        <a:bodyPr/>
        <a:lstStyle/>
        <a:p>
          <a:endParaRPr lang="en-US" noProof="0"/>
        </a:p>
      </dgm:t>
    </dgm:pt>
    <dgm:pt modelId="{DA1A967B-EEEB-4C28-9552-7A4F34C7D833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200" b="0" i="0" dirty="0"/>
            <a:t>Development of a “living” lexicon for descriptive sensory analysis of brewed coffee,</a:t>
          </a:r>
        </a:p>
        <a:p>
          <a:pPr>
            <a:lnSpc>
              <a:spcPct val="100000"/>
            </a:lnSpc>
          </a:pPr>
          <a:r>
            <a:rPr lang="en-US" sz="1200" b="0" i="0" noProof="0" dirty="0"/>
            <a:t>Edgar Chambers IV, Karolina Sanchez, </a:t>
          </a:r>
          <a:r>
            <a:rPr lang="en-US" sz="1200" b="0" i="0" noProof="0" dirty="0" err="1"/>
            <a:t>Uyen</a:t>
          </a:r>
          <a:r>
            <a:rPr lang="en-US" sz="1200" b="0" i="0" noProof="0" dirty="0"/>
            <a:t> X. T. Phan, Rhonda Miller, Gail V. </a:t>
          </a:r>
          <a:r>
            <a:rPr lang="en-US" sz="1200" b="0" i="0" noProof="0" dirty="0" err="1"/>
            <a:t>Civille</a:t>
          </a:r>
          <a:r>
            <a:rPr lang="en-US" sz="1200" b="0" i="0" noProof="0" dirty="0"/>
            <a:t>, </a:t>
          </a:r>
          <a:r>
            <a:rPr lang="en-US" sz="1200" b="0" i="0" noProof="0" dirty="0" err="1"/>
            <a:t>Brizio</a:t>
          </a:r>
          <a:r>
            <a:rPr lang="en-US" sz="1200" b="0" i="0" noProof="0" dirty="0"/>
            <a:t> Di </a:t>
          </a:r>
          <a:r>
            <a:rPr lang="en-US" sz="1200" b="0" i="0" noProof="0" dirty="0" err="1"/>
            <a:t>Donfrancesco</a:t>
          </a:r>
          <a:r>
            <a:rPr lang="en-US" sz="1200" b="0" i="0" noProof="0" dirty="0"/>
            <a:t>:</a:t>
          </a:r>
        </a:p>
        <a:p>
          <a:pPr>
            <a:lnSpc>
              <a:spcPct val="100000"/>
            </a:lnSpc>
          </a:pPr>
          <a:r>
            <a:rPr lang="en-US" sz="1200" dirty="0">
              <a:hlinkClick xmlns:r="http://schemas.openxmlformats.org/officeDocument/2006/relationships" r:id="rId3"/>
            </a:rPr>
            <a:t>https://onlinelibrary.wiley.com/doi/full/10.1111/joss.12237</a:t>
          </a:r>
          <a:endParaRPr lang="en-US" sz="1200" b="0" noProof="0" dirty="0"/>
        </a:p>
      </dgm:t>
    </dgm:pt>
    <dgm:pt modelId="{5FC3E752-7DA0-424A-9A40-6AB059564948}" type="parTrans" cxnId="{A36DA87C-A3E2-4DFE-8BAA-A1D7CB312824}">
      <dgm:prSet/>
      <dgm:spPr/>
      <dgm:t>
        <a:bodyPr/>
        <a:lstStyle/>
        <a:p>
          <a:endParaRPr lang="en-US"/>
        </a:p>
      </dgm:t>
    </dgm:pt>
    <dgm:pt modelId="{9FEA3351-769C-40B9-BA2B-035662013ED6}" type="sibTrans" cxnId="{A36DA87C-A3E2-4DFE-8BAA-A1D7CB312824}">
      <dgm:prSet/>
      <dgm:spPr/>
      <dgm:t>
        <a:bodyPr/>
        <a:lstStyle/>
        <a:p>
          <a:endParaRPr lang="en-US"/>
        </a:p>
      </dgm:t>
    </dgm:pt>
    <dgm:pt modelId="{731CB9B8-9C9E-4777-B5E5-0C650C1CF671}" type="pres">
      <dgm:prSet presAssocID="{1AF866C9-4A03-4AD4-8E51-2BAE1EB6D173}" presName="root" presStyleCnt="0">
        <dgm:presLayoutVars>
          <dgm:dir/>
          <dgm:resizeHandles val="exact"/>
        </dgm:presLayoutVars>
      </dgm:prSet>
      <dgm:spPr/>
    </dgm:pt>
    <dgm:pt modelId="{1249FCEF-49A6-46BD-BD61-84C5F67D8277}" type="pres">
      <dgm:prSet presAssocID="{DA1A967B-EEEB-4C28-9552-7A4F34C7D833}" presName="compNode" presStyleCnt="0"/>
      <dgm:spPr/>
    </dgm:pt>
    <dgm:pt modelId="{F7511F12-E4AA-477E-BE11-2D36F740C308}" type="pres">
      <dgm:prSet presAssocID="{DA1A967B-EEEB-4C28-9552-7A4F34C7D833}" presName="iconRect" presStyleLbl="node1" presStyleIdx="0" presStyleCnt="2"/>
      <dgm:spPr>
        <a:blipFill>
          <a:blip xmlns:r="http://schemas.openxmlformats.org/officeDocument/2006/relationships"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rcRect/>
          <a:stretch>
            <a:fillRect/>
          </a:stretch>
        </a:blipFill>
      </dgm:spPr>
    </dgm:pt>
    <dgm:pt modelId="{49D44DD1-4371-4E26-8270-DCDC5A725BD2}" type="pres">
      <dgm:prSet presAssocID="{DA1A967B-EEEB-4C28-9552-7A4F34C7D833}" presName="spaceRect" presStyleCnt="0"/>
      <dgm:spPr/>
    </dgm:pt>
    <dgm:pt modelId="{E367B6CE-9337-4AB1-9873-A93AE4029CDC}" type="pres">
      <dgm:prSet presAssocID="{DA1A967B-EEEB-4C28-9552-7A4F34C7D833}" presName="textRect" presStyleLbl="revTx" presStyleIdx="0" presStyleCnt="2" custScaleY="138561">
        <dgm:presLayoutVars>
          <dgm:chMax val="1"/>
          <dgm:chPref val="1"/>
        </dgm:presLayoutVars>
      </dgm:prSet>
      <dgm:spPr/>
    </dgm:pt>
    <dgm:pt modelId="{981BA720-0ADD-4CF1-8A5B-FF397C241F4C}" type="pres">
      <dgm:prSet presAssocID="{9FEA3351-769C-40B9-BA2B-035662013ED6}" presName="sibTrans" presStyleCnt="0"/>
      <dgm:spPr/>
    </dgm:pt>
    <dgm:pt modelId="{5CC278AE-9618-4F63-A36B-DABFF003969D}" type="pres">
      <dgm:prSet presAssocID="{44509D9E-58EE-4039-82A1-2A79116ACC93}" presName="compNode" presStyleCnt="0"/>
      <dgm:spPr/>
    </dgm:pt>
    <dgm:pt modelId="{72D006BC-B9B3-458C-9768-07D20D6CD37A}" type="pres">
      <dgm:prSet presAssocID="{44509D9E-58EE-4039-82A1-2A79116ACC93}" presName="iconRect" presStyleLbl="node1" presStyleIdx="1" presStyleCnt="2"/>
      <dgm:spPr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E1CA841E-18DE-4CC2-894E-42813BF3A61C}" type="pres">
      <dgm:prSet presAssocID="{44509D9E-58EE-4039-82A1-2A79116ACC93}" presName="spaceRect" presStyleCnt="0"/>
      <dgm:spPr/>
    </dgm:pt>
    <dgm:pt modelId="{7A8D41E0-D064-4F64-B2E2-37349575417C}" type="pres">
      <dgm:prSet presAssocID="{44509D9E-58EE-4039-82A1-2A79116ACC93}" presName="textRect" presStyleLbl="revTx" presStyleIdx="1" presStyleCnt="2" custScaleY="136536">
        <dgm:presLayoutVars>
          <dgm:chMax val="1"/>
          <dgm:chPref val="1"/>
        </dgm:presLayoutVars>
      </dgm:prSet>
      <dgm:spPr/>
    </dgm:pt>
  </dgm:ptLst>
  <dgm:cxnLst>
    <dgm:cxn modelId="{72D9BD25-E96B-4410-A062-9484C5CE02DA}" type="presOf" srcId="{1AF866C9-4A03-4AD4-8E51-2BAE1EB6D173}" destId="{731CB9B8-9C9E-4777-B5E5-0C650C1CF671}" srcOrd="0" destOrd="0" presId="urn:microsoft.com/office/officeart/2018/2/layout/IconLabelList"/>
    <dgm:cxn modelId="{A9CA7867-4B75-44F4-81BD-B3A462ABDD8B}" type="presOf" srcId="{DA1A967B-EEEB-4C28-9552-7A4F34C7D833}" destId="{E367B6CE-9337-4AB1-9873-A93AE4029CDC}" srcOrd="0" destOrd="0" presId="urn:microsoft.com/office/officeart/2018/2/layout/IconLabelList"/>
    <dgm:cxn modelId="{E0D91B55-A7CF-4FF4-B08D-DBE20AF8C2FE}" srcId="{1AF866C9-4A03-4AD4-8E51-2BAE1EB6D173}" destId="{44509D9E-58EE-4039-82A1-2A79116ACC93}" srcOrd="1" destOrd="0" parTransId="{5C426BE0-998E-4D28-8838-1C847BD83830}" sibTransId="{35B7AB1F-21FF-4FAC-BC26-4D944FC0050D}"/>
    <dgm:cxn modelId="{A36DA87C-A3E2-4DFE-8BAA-A1D7CB312824}" srcId="{1AF866C9-4A03-4AD4-8E51-2BAE1EB6D173}" destId="{DA1A967B-EEEB-4C28-9552-7A4F34C7D833}" srcOrd="0" destOrd="0" parTransId="{5FC3E752-7DA0-424A-9A40-6AB059564948}" sibTransId="{9FEA3351-769C-40B9-BA2B-035662013ED6}"/>
    <dgm:cxn modelId="{5A02ECB6-7367-493F-9D45-440E8F6BA283}" type="presOf" srcId="{44509D9E-58EE-4039-82A1-2A79116ACC93}" destId="{7A8D41E0-D064-4F64-B2E2-37349575417C}" srcOrd="0" destOrd="0" presId="urn:microsoft.com/office/officeart/2018/2/layout/IconLabelList"/>
    <dgm:cxn modelId="{401D2EBC-C8A2-475A-B906-9838688790D5}" type="presParOf" srcId="{731CB9B8-9C9E-4777-B5E5-0C650C1CF671}" destId="{1249FCEF-49A6-46BD-BD61-84C5F67D8277}" srcOrd="0" destOrd="0" presId="urn:microsoft.com/office/officeart/2018/2/layout/IconLabelList"/>
    <dgm:cxn modelId="{B84C2C94-BB12-4A63-A46C-1DF2DFCFA43F}" type="presParOf" srcId="{1249FCEF-49A6-46BD-BD61-84C5F67D8277}" destId="{F7511F12-E4AA-477E-BE11-2D36F740C308}" srcOrd="0" destOrd="0" presId="urn:microsoft.com/office/officeart/2018/2/layout/IconLabelList"/>
    <dgm:cxn modelId="{4136DBC9-AA44-44E1-BB4B-05AEF67CAA94}" type="presParOf" srcId="{1249FCEF-49A6-46BD-BD61-84C5F67D8277}" destId="{49D44DD1-4371-4E26-8270-DCDC5A725BD2}" srcOrd="1" destOrd="0" presId="urn:microsoft.com/office/officeart/2018/2/layout/IconLabelList"/>
    <dgm:cxn modelId="{D692150B-0A59-4CF2-98A8-D9850819B1B1}" type="presParOf" srcId="{1249FCEF-49A6-46BD-BD61-84C5F67D8277}" destId="{E367B6CE-9337-4AB1-9873-A93AE4029CDC}" srcOrd="2" destOrd="0" presId="urn:microsoft.com/office/officeart/2018/2/layout/IconLabelList"/>
    <dgm:cxn modelId="{84344EAA-DCB7-4FE8-A2E9-101313A837E7}" type="presParOf" srcId="{731CB9B8-9C9E-4777-B5E5-0C650C1CF671}" destId="{981BA720-0ADD-4CF1-8A5B-FF397C241F4C}" srcOrd="1" destOrd="0" presId="urn:microsoft.com/office/officeart/2018/2/layout/IconLabelList"/>
    <dgm:cxn modelId="{154AD7BE-B962-4212-9F3B-E5F9DB8DDE7D}" type="presParOf" srcId="{731CB9B8-9C9E-4777-B5E5-0C650C1CF671}" destId="{5CC278AE-9618-4F63-A36B-DABFF003969D}" srcOrd="2" destOrd="0" presId="urn:microsoft.com/office/officeart/2018/2/layout/IconLabelList"/>
    <dgm:cxn modelId="{4E79B4FC-C1F5-4F20-9EF8-4F94FD2D8A6D}" type="presParOf" srcId="{5CC278AE-9618-4F63-A36B-DABFF003969D}" destId="{72D006BC-B9B3-458C-9768-07D20D6CD37A}" srcOrd="0" destOrd="0" presId="urn:microsoft.com/office/officeart/2018/2/layout/IconLabelList"/>
    <dgm:cxn modelId="{A5C54848-9E78-49FD-9EF1-C095038B5AD4}" type="presParOf" srcId="{5CC278AE-9618-4F63-A36B-DABFF003969D}" destId="{E1CA841E-18DE-4CC2-894E-42813BF3A61C}" srcOrd="1" destOrd="0" presId="urn:microsoft.com/office/officeart/2018/2/layout/IconLabelList"/>
    <dgm:cxn modelId="{7E8EA5BF-02CC-41C2-A7CF-B153778365B6}" type="presParOf" srcId="{5CC278AE-9618-4F63-A36B-DABFF003969D}" destId="{7A8D41E0-D064-4F64-B2E2-37349575417C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F62F2DA-D7F2-4FF6-84BA-5F139A7912D1}" type="doc">
      <dgm:prSet loTypeId="urn:microsoft.com/office/officeart/2005/8/layout/arrow5" loCatId="relationship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AF48E813-4459-4B63-9360-D2CA978144F6}">
      <dgm:prSet phldrT="[Text]"/>
      <dgm:spPr/>
      <dgm:t>
        <a:bodyPr/>
        <a:lstStyle/>
        <a:p>
          <a:r>
            <a:rPr lang="en-US" dirty="0"/>
            <a:t>Coffee Consumption</a:t>
          </a:r>
        </a:p>
      </dgm:t>
    </dgm:pt>
    <dgm:pt modelId="{DB703676-2A02-40C0-8D19-B1740BA13EAF}" type="parTrans" cxnId="{9523870F-D5F6-4EE4-9D0E-98036F772042}">
      <dgm:prSet/>
      <dgm:spPr/>
      <dgm:t>
        <a:bodyPr/>
        <a:lstStyle/>
        <a:p>
          <a:endParaRPr lang="en-US"/>
        </a:p>
      </dgm:t>
    </dgm:pt>
    <dgm:pt modelId="{AD34E5BA-C68C-46C7-94AE-AB69E454AEC4}" type="sibTrans" cxnId="{9523870F-D5F6-4EE4-9D0E-98036F772042}">
      <dgm:prSet/>
      <dgm:spPr/>
      <dgm:t>
        <a:bodyPr/>
        <a:lstStyle/>
        <a:p>
          <a:endParaRPr lang="en-US"/>
        </a:p>
      </dgm:t>
    </dgm:pt>
    <dgm:pt modelId="{5967A42A-992F-4FDA-A7BF-040A6ACCB03C}">
      <dgm:prSet phldrT="[Text]"/>
      <dgm:spPr/>
      <dgm:t>
        <a:bodyPr/>
        <a:lstStyle/>
        <a:p>
          <a:r>
            <a:rPr lang="en-US" dirty="0"/>
            <a:t>Coffee Export</a:t>
          </a:r>
        </a:p>
      </dgm:t>
    </dgm:pt>
    <dgm:pt modelId="{A03DAD7C-77BC-4D6F-8EC5-F2C93B21D176}" type="parTrans" cxnId="{D8E51D10-1C86-4C49-B582-0876726AF5A4}">
      <dgm:prSet/>
      <dgm:spPr/>
      <dgm:t>
        <a:bodyPr/>
        <a:lstStyle/>
        <a:p>
          <a:endParaRPr lang="en-US"/>
        </a:p>
      </dgm:t>
    </dgm:pt>
    <dgm:pt modelId="{42ABD298-0EE6-4B76-B809-8A6DA6D143D8}" type="sibTrans" cxnId="{D8E51D10-1C86-4C49-B582-0876726AF5A4}">
      <dgm:prSet/>
      <dgm:spPr/>
      <dgm:t>
        <a:bodyPr/>
        <a:lstStyle/>
        <a:p>
          <a:endParaRPr lang="en-US"/>
        </a:p>
      </dgm:t>
    </dgm:pt>
    <dgm:pt modelId="{A9D8C663-B01E-42D0-8826-371D7A3AFA6E}">
      <dgm:prSet phldrT="[Text]"/>
      <dgm:spPr/>
      <dgm:t>
        <a:bodyPr/>
        <a:lstStyle/>
        <a:p>
          <a:r>
            <a:rPr lang="en-US" dirty="0"/>
            <a:t>Coffee Import</a:t>
          </a:r>
        </a:p>
      </dgm:t>
    </dgm:pt>
    <dgm:pt modelId="{5044CA63-D882-4961-B664-5225FA21EBE0}" type="parTrans" cxnId="{EDAB296D-9F06-4447-9380-E62EDAA4E052}">
      <dgm:prSet/>
      <dgm:spPr/>
      <dgm:t>
        <a:bodyPr/>
        <a:lstStyle/>
        <a:p>
          <a:endParaRPr lang="en-US"/>
        </a:p>
      </dgm:t>
    </dgm:pt>
    <dgm:pt modelId="{D0EE5823-5588-46CF-998D-C6D253B2A90B}" type="sibTrans" cxnId="{EDAB296D-9F06-4447-9380-E62EDAA4E052}">
      <dgm:prSet/>
      <dgm:spPr/>
      <dgm:t>
        <a:bodyPr/>
        <a:lstStyle/>
        <a:p>
          <a:endParaRPr lang="en-US"/>
        </a:p>
      </dgm:t>
    </dgm:pt>
    <dgm:pt modelId="{52777EA3-5FE5-4A3A-8775-6F330DEE80AF}">
      <dgm:prSet phldrT="[Text]"/>
      <dgm:spPr/>
      <dgm:t>
        <a:bodyPr/>
        <a:lstStyle/>
        <a:p>
          <a:r>
            <a:rPr lang="en-US" dirty="0"/>
            <a:t>Coffee Flavor/Aroma</a:t>
          </a:r>
        </a:p>
      </dgm:t>
    </dgm:pt>
    <dgm:pt modelId="{69BFF753-905A-47C6-9997-6D4C1B18C142}" type="parTrans" cxnId="{C204A26F-3C14-4C13-93D7-5128141D5A60}">
      <dgm:prSet/>
      <dgm:spPr/>
      <dgm:t>
        <a:bodyPr/>
        <a:lstStyle/>
        <a:p>
          <a:endParaRPr lang="en-US"/>
        </a:p>
      </dgm:t>
    </dgm:pt>
    <dgm:pt modelId="{5276B064-45D0-4BB0-A548-FA0472CCC274}" type="sibTrans" cxnId="{C204A26F-3C14-4C13-93D7-5128141D5A60}">
      <dgm:prSet/>
      <dgm:spPr/>
      <dgm:t>
        <a:bodyPr/>
        <a:lstStyle/>
        <a:p>
          <a:endParaRPr lang="en-US"/>
        </a:p>
      </dgm:t>
    </dgm:pt>
    <dgm:pt modelId="{B13EC5CF-C62E-4A1A-AFF1-DA503C372747}">
      <dgm:prSet phldrT="[Text]"/>
      <dgm:spPr/>
      <dgm:t>
        <a:bodyPr/>
        <a:lstStyle/>
        <a:p>
          <a:r>
            <a:rPr lang="en-US" dirty="0"/>
            <a:t>Visualizations</a:t>
          </a:r>
        </a:p>
      </dgm:t>
    </dgm:pt>
    <dgm:pt modelId="{250B1E8C-3A8B-4C05-B652-E4188FE4F78F}" type="parTrans" cxnId="{BCA54C76-07AE-4A1B-B8AF-A549CC926EAF}">
      <dgm:prSet/>
      <dgm:spPr/>
      <dgm:t>
        <a:bodyPr/>
        <a:lstStyle/>
        <a:p>
          <a:endParaRPr lang="en-US"/>
        </a:p>
      </dgm:t>
    </dgm:pt>
    <dgm:pt modelId="{FB68FE19-9F2E-486B-80A5-07A8B5F267F1}" type="sibTrans" cxnId="{BCA54C76-07AE-4A1B-B8AF-A549CC926EAF}">
      <dgm:prSet/>
      <dgm:spPr/>
      <dgm:t>
        <a:bodyPr/>
        <a:lstStyle/>
        <a:p>
          <a:endParaRPr lang="en-US"/>
        </a:p>
      </dgm:t>
    </dgm:pt>
    <dgm:pt modelId="{9DE0F8F4-36B0-4743-B908-0EE3F43352CB}" type="pres">
      <dgm:prSet presAssocID="{4F62F2DA-D7F2-4FF6-84BA-5F139A7912D1}" presName="diagram" presStyleCnt="0">
        <dgm:presLayoutVars>
          <dgm:dir/>
          <dgm:resizeHandles val="exact"/>
        </dgm:presLayoutVars>
      </dgm:prSet>
      <dgm:spPr/>
    </dgm:pt>
    <dgm:pt modelId="{71D4558D-159A-47DE-A94F-521C32D12BF0}" type="pres">
      <dgm:prSet presAssocID="{AF48E813-4459-4B63-9360-D2CA978144F6}" presName="arrow" presStyleLbl="node1" presStyleIdx="0" presStyleCnt="5">
        <dgm:presLayoutVars>
          <dgm:bulletEnabled val="1"/>
        </dgm:presLayoutVars>
      </dgm:prSet>
      <dgm:spPr/>
    </dgm:pt>
    <dgm:pt modelId="{3DCA436E-A06E-419C-933D-824314FA18DD}" type="pres">
      <dgm:prSet presAssocID="{5967A42A-992F-4FDA-A7BF-040A6ACCB03C}" presName="arrow" presStyleLbl="node1" presStyleIdx="1" presStyleCnt="5">
        <dgm:presLayoutVars>
          <dgm:bulletEnabled val="1"/>
        </dgm:presLayoutVars>
      </dgm:prSet>
      <dgm:spPr/>
    </dgm:pt>
    <dgm:pt modelId="{41603B25-B9A7-46D0-887C-18FC2BCE93AA}" type="pres">
      <dgm:prSet presAssocID="{A9D8C663-B01E-42D0-8826-371D7A3AFA6E}" presName="arrow" presStyleLbl="node1" presStyleIdx="2" presStyleCnt="5">
        <dgm:presLayoutVars>
          <dgm:bulletEnabled val="1"/>
        </dgm:presLayoutVars>
      </dgm:prSet>
      <dgm:spPr/>
    </dgm:pt>
    <dgm:pt modelId="{03A77CC1-2883-44E9-A927-23D8D86A498B}" type="pres">
      <dgm:prSet presAssocID="{52777EA3-5FE5-4A3A-8775-6F330DEE80AF}" presName="arrow" presStyleLbl="node1" presStyleIdx="3" presStyleCnt="5">
        <dgm:presLayoutVars>
          <dgm:bulletEnabled val="1"/>
        </dgm:presLayoutVars>
      </dgm:prSet>
      <dgm:spPr/>
    </dgm:pt>
    <dgm:pt modelId="{AB6E8487-3FDE-4982-AEDD-44690A8ABD93}" type="pres">
      <dgm:prSet presAssocID="{B13EC5CF-C62E-4A1A-AFF1-DA503C372747}" presName="arrow" presStyleLbl="node1" presStyleIdx="4" presStyleCnt="5">
        <dgm:presLayoutVars>
          <dgm:bulletEnabled val="1"/>
        </dgm:presLayoutVars>
      </dgm:prSet>
      <dgm:spPr/>
    </dgm:pt>
  </dgm:ptLst>
  <dgm:cxnLst>
    <dgm:cxn modelId="{9523870F-D5F6-4EE4-9D0E-98036F772042}" srcId="{4F62F2DA-D7F2-4FF6-84BA-5F139A7912D1}" destId="{AF48E813-4459-4B63-9360-D2CA978144F6}" srcOrd="0" destOrd="0" parTransId="{DB703676-2A02-40C0-8D19-B1740BA13EAF}" sibTransId="{AD34E5BA-C68C-46C7-94AE-AB69E454AEC4}"/>
    <dgm:cxn modelId="{D8E51D10-1C86-4C49-B582-0876726AF5A4}" srcId="{4F62F2DA-D7F2-4FF6-84BA-5F139A7912D1}" destId="{5967A42A-992F-4FDA-A7BF-040A6ACCB03C}" srcOrd="1" destOrd="0" parTransId="{A03DAD7C-77BC-4D6F-8EC5-F2C93B21D176}" sibTransId="{42ABD298-0EE6-4B76-B809-8A6DA6D143D8}"/>
    <dgm:cxn modelId="{7F613E3E-5A35-4EDF-996D-1C1A7AC2C68A}" type="presOf" srcId="{5967A42A-992F-4FDA-A7BF-040A6ACCB03C}" destId="{3DCA436E-A06E-419C-933D-824314FA18DD}" srcOrd="0" destOrd="0" presId="urn:microsoft.com/office/officeart/2005/8/layout/arrow5"/>
    <dgm:cxn modelId="{EDAB296D-9F06-4447-9380-E62EDAA4E052}" srcId="{4F62F2DA-D7F2-4FF6-84BA-5F139A7912D1}" destId="{A9D8C663-B01E-42D0-8826-371D7A3AFA6E}" srcOrd="2" destOrd="0" parTransId="{5044CA63-D882-4961-B664-5225FA21EBE0}" sibTransId="{D0EE5823-5588-46CF-998D-C6D253B2A90B}"/>
    <dgm:cxn modelId="{C7FA126E-5B6D-4C24-A654-483FAFE7B0FC}" type="presOf" srcId="{52777EA3-5FE5-4A3A-8775-6F330DEE80AF}" destId="{03A77CC1-2883-44E9-A927-23D8D86A498B}" srcOrd="0" destOrd="0" presId="urn:microsoft.com/office/officeart/2005/8/layout/arrow5"/>
    <dgm:cxn modelId="{C204A26F-3C14-4C13-93D7-5128141D5A60}" srcId="{4F62F2DA-D7F2-4FF6-84BA-5F139A7912D1}" destId="{52777EA3-5FE5-4A3A-8775-6F330DEE80AF}" srcOrd="3" destOrd="0" parTransId="{69BFF753-905A-47C6-9997-6D4C1B18C142}" sibTransId="{5276B064-45D0-4BB0-A548-FA0472CCC274}"/>
    <dgm:cxn modelId="{BCA54C76-07AE-4A1B-B8AF-A549CC926EAF}" srcId="{4F62F2DA-D7F2-4FF6-84BA-5F139A7912D1}" destId="{B13EC5CF-C62E-4A1A-AFF1-DA503C372747}" srcOrd="4" destOrd="0" parTransId="{250B1E8C-3A8B-4C05-B652-E4188FE4F78F}" sibTransId="{FB68FE19-9F2E-486B-80A5-07A8B5F267F1}"/>
    <dgm:cxn modelId="{862DBB77-D019-46F4-92CD-72B6659CDD64}" type="presOf" srcId="{B13EC5CF-C62E-4A1A-AFF1-DA503C372747}" destId="{AB6E8487-3FDE-4982-AEDD-44690A8ABD93}" srcOrd="0" destOrd="0" presId="urn:microsoft.com/office/officeart/2005/8/layout/arrow5"/>
    <dgm:cxn modelId="{100ED4BD-F485-49E7-946D-29DA5EB687A5}" type="presOf" srcId="{A9D8C663-B01E-42D0-8826-371D7A3AFA6E}" destId="{41603B25-B9A7-46D0-887C-18FC2BCE93AA}" srcOrd="0" destOrd="0" presId="urn:microsoft.com/office/officeart/2005/8/layout/arrow5"/>
    <dgm:cxn modelId="{7201D1FA-236E-4724-972E-C134020FB8E1}" type="presOf" srcId="{AF48E813-4459-4B63-9360-D2CA978144F6}" destId="{71D4558D-159A-47DE-A94F-521C32D12BF0}" srcOrd="0" destOrd="0" presId="urn:microsoft.com/office/officeart/2005/8/layout/arrow5"/>
    <dgm:cxn modelId="{2FC052FD-A34D-4639-AB98-1D7EE16352F4}" type="presOf" srcId="{4F62F2DA-D7F2-4FF6-84BA-5F139A7912D1}" destId="{9DE0F8F4-36B0-4743-B908-0EE3F43352CB}" srcOrd="0" destOrd="0" presId="urn:microsoft.com/office/officeart/2005/8/layout/arrow5"/>
    <dgm:cxn modelId="{AFEA0CF8-0099-426C-B295-95425605C3C4}" type="presParOf" srcId="{9DE0F8F4-36B0-4743-B908-0EE3F43352CB}" destId="{71D4558D-159A-47DE-A94F-521C32D12BF0}" srcOrd="0" destOrd="0" presId="urn:microsoft.com/office/officeart/2005/8/layout/arrow5"/>
    <dgm:cxn modelId="{CB023674-277B-4707-AEE0-9C35DCF4AF85}" type="presParOf" srcId="{9DE0F8F4-36B0-4743-B908-0EE3F43352CB}" destId="{3DCA436E-A06E-419C-933D-824314FA18DD}" srcOrd="1" destOrd="0" presId="urn:microsoft.com/office/officeart/2005/8/layout/arrow5"/>
    <dgm:cxn modelId="{B2A91065-5FB7-4C59-9F1D-0601135B53B2}" type="presParOf" srcId="{9DE0F8F4-36B0-4743-B908-0EE3F43352CB}" destId="{41603B25-B9A7-46D0-887C-18FC2BCE93AA}" srcOrd="2" destOrd="0" presId="urn:microsoft.com/office/officeart/2005/8/layout/arrow5"/>
    <dgm:cxn modelId="{43954997-E232-46F9-926A-F2DD6BCF4218}" type="presParOf" srcId="{9DE0F8F4-36B0-4743-B908-0EE3F43352CB}" destId="{03A77CC1-2883-44E9-A927-23D8D86A498B}" srcOrd="3" destOrd="0" presId="urn:microsoft.com/office/officeart/2005/8/layout/arrow5"/>
    <dgm:cxn modelId="{77E46F2C-D4FD-4280-8844-BA9B90A7AA89}" type="presParOf" srcId="{9DE0F8F4-36B0-4743-B908-0EE3F43352CB}" destId="{AB6E8487-3FDE-4982-AEDD-44690A8ABD93}" srcOrd="4" destOrd="0" presId="urn:microsoft.com/office/officeart/2005/8/layout/arrow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511F12-E4AA-477E-BE11-2D36F740C308}">
      <dsp:nvSpPr>
        <dsp:cNvPr id="0" name=""/>
        <dsp:cNvSpPr/>
      </dsp:nvSpPr>
      <dsp:spPr>
        <a:xfrm>
          <a:off x="1938300" y="320044"/>
          <a:ext cx="1944000" cy="1944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837473B0-CC2E-450A-ABE3-18F120FF3D39}">
                <a1611:picAttrSrcUrl xmlns:a1611="http://schemas.microsoft.com/office/drawing/2016/11/main" r:id="rId2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367B6CE-9337-4AB1-9873-A93AE4029CDC}">
      <dsp:nvSpPr>
        <dsp:cNvPr id="0" name=""/>
        <dsp:cNvSpPr/>
      </dsp:nvSpPr>
      <dsp:spPr>
        <a:xfrm>
          <a:off x="750300" y="2591780"/>
          <a:ext cx="4320000" cy="13405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 dirty="0"/>
            <a:t>Development of a “living” lexicon for descriptive sensory analysis of brewed coffee,</a:t>
          </a:r>
        </a:p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 noProof="0" dirty="0"/>
            <a:t>Edgar Chambers IV, Karolina Sanchez, </a:t>
          </a:r>
          <a:r>
            <a:rPr lang="en-US" sz="1200" b="0" i="0" kern="1200" noProof="0" dirty="0" err="1"/>
            <a:t>Uyen</a:t>
          </a:r>
          <a:r>
            <a:rPr lang="en-US" sz="1200" b="0" i="0" kern="1200" noProof="0" dirty="0"/>
            <a:t> X. T. Phan, Rhonda Miller, Gail V. </a:t>
          </a:r>
          <a:r>
            <a:rPr lang="en-US" sz="1200" b="0" i="0" kern="1200" noProof="0" dirty="0" err="1"/>
            <a:t>Civille</a:t>
          </a:r>
          <a:r>
            <a:rPr lang="en-US" sz="1200" b="0" i="0" kern="1200" noProof="0" dirty="0"/>
            <a:t>, </a:t>
          </a:r>
          <a:r>
            <a:rPr lang="en-US" sz="1200" b="0" i="0" kern="1200" noProof="0" dirty="0" err="1"/>
            <a:t>Brizio</a:t>
          </a:r>
          <a:r>
            <a:rPr lang="en-US" sz="1200" b="0" i="0" kern="1200" noProof="0" dirty="0"/>
            <a:t> Di </a:t>
          </a:r>
          <a:r>
            <a:rPr lang="en-US" sz="1200" b="0" i="0" kern="1200" noProof="0" dirty="0" err="1"/>
            <a:t>Donfrancesco</a:t>
          </a:r>
          <a:r>
            <a:rPr lang="en-US" sz="1200" b="0" i="0" kern="1200" noProof="0" dirty="0"/>
            <a:t>:</a:t>
          </a:r>
        </a:p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hlinkClick xmlns:r="http://schemas.openxmlformats.org/officeDocument/2006/relationships" r:id="rId3"/>
            </a:rPr>
            <a:t>https://onlinelibrary.wiley.com/doi/full/10.1111/joss.12237</a:t>
          </a:r>
          <a:endParaRPr lang="en-US" sz="1200" b="0" kern="1200" noProof="0" dirty="0"/>
        </a:p>
      </dsp:txBody>
      <dsp:txXfrm>
        <a:off x="750300" y="2591780"/>
        <a:ext cx="4320000" cy="1340577"/>
      </dsp:txXfrm>
    </dsp:sp>
    <dsp:sp modelId="{72D006BC-B9B3-458C-9768-07D20D6CD37A}">
      <dsp:nvSpPr>
        <dsp:cNvPr id="0" name=""/>
        <dsp:cNvSpPr/>
      </dsp:nvSpPr>
      <dsp:spPr>
        <a:xfrm>
          <a:off x="7014300" y="324942"/>
          <a:ext cx="1944000" cy="1944000"/>
        </a:xfrm>
        <a:prstGeom prst="rect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8D41E0-D064-4F64-B2E2-37349575417C}">
      <dsp:nvSpPr>
        <dsp:cNvPr id="0" name=""/>
        <dsp:cNvSpPr/>
      </dsp:nvSpPr>
      <dsp:spPr>
        <a:xfrm>
          <a:off x="5826300" y="2606474"/>
          <a:ext cx="4320000" cy="13209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noProof="0" dirty="0"/>
            <a:t>USDA Foreign Agricultural Service:</a:t>
          </a:r>
        </a:p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hlinkClick xmlns:r="http://schemas.openxmlformats.org/officeDocument/2006/relationships" r:id="rId6"/>
            </a:rPr>
            <a:t>https://www.fas.usda.gov/data/coffee-world-markets-and-trade</a:t>
          </a:r>
          <a:endParaRPr lang="en-US" sz="1200" kern="1200" noProof="0" dirty="0"/>
        </a:p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noProof="0" dirty="0"/>
            <a:t>Harvard University </a:t>
          </a:r>
          <a:r>
            <a:rPr lang="en-US" sz="1200" kern="1200" noProof="0" dirty="0" err="1"/>
            <a:t>WorldMap</a:t>
          </a:r>
          <a:r>
            <a:rPr lang="en-US" sz="1200" kern="1200" noProof="0" dirty="0"/>
            <a:t>:</a:t>
          </a:r>
        </a:p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hlinkClick xmlns:r="http://schemas.openxmlformats.org/officeDocument/2006/relationships" r:id="rId7"/>
            </a:rPr>
            <a:t>https://worldmap.harvard.edu/data/geonode:country_centroids_az8</a:t>
          </a:r>
          <a:endParaRPr lang="en-US" sz="1200" kern="1200" noProof="0" dirty="0"/>
        </a:p>
      </dsp:txBody>
      <dsp:txXfrm>
        <a:off x="5826300" y="2606474"/>
        <a:ext cx="4320000" cy="132098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1D4558D-159A-47DE-A94F-521C32D12BF0}">
      <dsp:nvSpPr>
        <dsp:cNvPr id="0" name=""/>
        <dsp:cNvSpPr/>
      </dsp:nvSpPr>
      <dsp:spPr>
        <a:xfrm>
          <a:off x="2759257" y="248"/>
          <a:ext cx="2227831" cy="2227831"/>
        </a:xfrm>
        <a:prstGeom prst="downArrow">
          <a:avLst>
            <a:gd name="adj1" fmla="val 50000"/>
            <a:gd name="adj2" fmla="val 35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100000"/>
                <a:shade val="85000"/>
                <a:satMod val="100000"/>
                <a:lumMod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50800" dist="12700" dir="5400000" algn="ctr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Coffee Consumption</a:t>
          </a:r>
        </a:p>
      </dsp:txBody>
      <dsp:txXfrm>
        <a:off x="3316215" y="248"/>
        <a:ext cx="1113915" cy="1837961"/>
      </dsp:txXfrm>
    </dsp:sp>
    <dsp:sp modelId="{3DCA436E-A06E-419C-933D-824314FA18DD}">
      <dsp:nvSpPr>
        <dsp:cNvPr id="0" name=""/>
        <dsp:cNvSpPr/>
      </dsp:nvSpPr>
      <dsp:spPr>
        <a:xfrm rot="4320000">
          <a:off x="4631129" y="1360242"/>
          <a:ext cx="2227831" cy="2227831"/>
        </a:xfrm>
        <a:prstGeom prst="downArrow">
          <a:avLst>
            <a:gd name="adj1" fmla="val 50000"/>
            <a:gd name="adj2" fmla="val 35000"/>
          </a:avLst>
        </a:prstGeom>
        <a:gradFill rotWithShape="0">
          <a:gsLst>
            <a:gs pos="0">
              <a:schemeClr val="accent5">
                <a:hueOff val="-37659"/>
                <a:satOff val="-7225"/>
                <a:lumOff val="1030"/>
                <a:alphaOff val="0"/>
                <a:tint val="100000"/>
                <a:shade val="85000"/>
                <a:satMod val="100000"/>
                <a:lumMod val="100000"/>
              </a:schemeClr>
            </a:gs>
            <a:gs pos="100000">
              <a:schemeClr val="accent5">
                <a:hueOff val="-37659"/>
                <a:satOff val="-7225"/>
                <a:lumOff val="1030"/>
                <a:alphaOff val="0"/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50800" dist="12700" dir="5400000" algn="ctr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Coffee Export</a:t>
          </a:r>
        </a:p>
      </dsp:txBody>
      <dsp:txXfrm rot="-5400000">
        <a:off x="5011458" y="1856962"/>
        <a:ext cx="1837961" cy="1113915"/>
      </dsp:txXfrm>
    </dsp:sp>
    <dsp:sp modelId="{41603B25-B9A7-46D0-887C-18FC2BCE93AA}">
      <dsp:nvSpPr>
        <dsp:cNvPr id="0" name=""/>
        <dsp:cNvSpPr/>
      </dsp:nvSpPr>
      <dsp:spPr>
        <a:xfrm rot="8640000">
          <a:off x="3916138" y="3560759"/>
          <a:ext cx="2227831" cy="2227831"/>
        </a:xfrm>
        <a:prstGeom prst="downArrow">
          <a:avLst>
            <a:gd name="adj1" fmla="val 50000"/>
            <a:gd name="adj2" fmla="val 35000"/>
          </a:avLst>
        </a:prstGeom>
        <a:gradFill rotWithShape="0">
          <a:gsLst>
            <a:gs pos="0">
              <a:schemeClr val="accent5">
                <a:hueOff val="-75317"/>
                <a:satOff val="-14450"/>
                <a:lumOff val="2059"/>
                <a:alphaOff val="0"/>
                <a:tint val="100000"/>
                <a:shade val="85000"/>
                <a:satMod val="100000"/>
                <a:lumMod val="100000"/>
              </a:schemeClr>
            </a:gs>
            <a:gs pos="100000">
              <a:schemeClr val="accent5">
                <a:hueOff val="-75317"/>
                <a:satOff val="-14450"/>
                <a:lumOff val="2059"/>
                <a:alphaOff val="0"/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50800" dist="12700" dir="5400000" algn="ctr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Coffee Import</a:t>
          </a:r>
        </a:p>
      </dsp:txBody>
      <dsp:txXfrm rot="10800000">
        <a:off x="4587676" y="3913400"/>
        <a:ext cx="1113915" cy="1837961"/>
      </dsp:txXfrm>
    </dsp:sp>
    <dsp:sp modelId="{03A77CC1-2883-44E9-A927-23D8D86A498B}">
      <dsp:nvSpPr>
        <dsp:cNvPr id="0" name=""/>
        <dsp:cNvSpPr/>
      </dsp:nvSpPr>
      <dsp:spPr>
        <a:xfrm rot="12960000">
          <a:off x="1602377" y="3560759"/>
          <a:ext cx="2227831" cy="2227831"/>
        </a:xfrm>
        <a:prstGeom prst="downArrow">
          <a:avLst>
            <a:gd name="adj1" fmla="val 50000"/>
            <a:gd name="adj2" fmla="val 35000"/>
          </a:avLst>
        </a:prstGeom>
        <a:gradFill rotWithShape="0">
          <a:gsLst>
            <a:gs pos="0">
              <a:schemeClr val="accent5">
                <a:hueOff val="-112976"/>
                <a:satOff val="-21676"/>
                <a:lumOff val="3089"/>
                <a:alphaOff val="0"/>
                <a:tint val="100000"/>
                <a:shade val="85000"/>
                <a:satMod val="100000"/>
                <a:lumMod val="100000"/>
              </a:schemeClr>
            </a:gs>
            <a:gs pos="100000">
              <a:schemeClr val="accent5">
                <a:hueOff val="-112976"/>
                <a:satOff val="-21676"/>
                <a:lumOff val="3089"/>
                <a:alphaOff val="0"/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50800" dist="12700" dir="5400000" algn="ctr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Coffee Flavor/Aroma</a:t>
          </a:r>
        </a:p>
      </dsp:txBody>
      <dsp:txXfrm rot="10800000">
        <a:off x="2044755" y="3913400"/>
        <a:ext cx="1113915" cy="1837961"/>
      </dsp:txXfrm>
    </dsp:sp>
    <dsp:sp modelId="{AB6E8487-3FDE-4982-AEDD-44690A8ABD93}">
      <dsp:nvSpPr>
        <dsp:cNvPr id="0" name=""/>
        <dsp:cNvSpPr/>
      </dsp:nvSpPr>
      <dsp:spPr>
        <a:xfrm rot="17280000">
          <a:off x="887386" y="1360242"/>
          <a:ext cx="2227831" cy="2227831"/>
        </a:xfrm>
        <a:prstGeom prst="downArrow">
          <a:avLst>
            <a:gd name="adj1" fmla="val 50000"/>
            <a:gd name="adj2" fmla="val 35000"/>
          </a:avLst>
        </a:prstGeom>
        <a:gradFill rotWithShape="0">
          <a:gsLst>
            <a:gs pos="0">
              <a:schemeClr val="accent5">
                <a:hueOff val="-150635"/>
                <a:satOff val="-28901"/>
                <a:lumOff val="4118"/>
                <a:alphaOff val="0"/>
                <a:tint val="100000"/>
                <a:shade val="85000"/>
                <a:satMod val="100000"/>
                <a:lumMod val="100000"/>
              </a:schemeClr>
            </a:gs>
            <a:gs pos="100000">
              <a:schemeClr val="accent5">
                <a:hueOff val="-150635"/>
                <a:satOff val="-28901"/>
                <a:lumOff val="4118"/>
                <a:alphaOff val="0"/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50800" dist="12700" dir="5400000" algn="ctr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Visualizations</a:t>
          </a:r>
        </a:p>
      </dsp:txBody>
      <dsp:txXfrm rot="5400000">
        <a:off x="896927" y="1856962"/>
        <a:ext cx="1837961" cy="111391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arrow5">
  <dgm:title val=""/>
  <dgm:desc val=""/>
  <dgm:catLst>
    <dgm:cat type="relationship" pri="6000"/>
    <dgm:cat type="process" pri="3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ch" ptType="node" func="cnt" op="equ" val="2">
        <dgm:choose name="Name2">
          <dgm:if name="Name3" func="var" arg="dir" op="equ" val="norm">
            <dgm:alg type="cycle">
              <dgm:param type="rotPath" val="alongPath"/>
              <dgm:param type="stAng" val="270"/>
            </dgm:alg>
          </dgm:if>
          <dgm:else name="Name4">
            <dgm:alg type="cycle">
              <dgm:param type="rotPath" val="alongPath"/>
              <dgm:param type="stAng" val="90"/>
              <dgm:param type="spanAng" val="-360"/>
            </dgm:alg>
          </dgm:else>
        </dgm:choose>
      </dgm:if>
      <dgm:else name="Name5">
        <dgm:choose name="Name6">
          <dgm:if name="Name7" func="var" arg="dir" op="equ" val="norm">
            <dgm:alg type="cycle">
              <dgm:param type="rotPath" val="alongPath"/>
            </dgm:alg>
          </dgm:if>
          <dgm:else name="Name8">
            <dgm:alg type="cycle">
              <dgm:param type="rotPath" val="alongPath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lte" val="2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0.1"/>
          <dgm:constr type="sibSp" refType="h" op="lte" fact="0.1"/>
          <dgm:constr type="diam" refType="w" refFor="ch" refPtType="node" op="equ" fact="1.1"/>
        </dgm:constrLst>
      </dgm:if>
      <dgm:if name="Name11" axis="ch" ptType="node" func="cnt" op="equ" val="5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2"/>
          <dgm:constr type="sibSp" refType="h" op="lte" fact="0.1"/>
        </dgm:constrLst>
      </dgm:if>
      <dgm:if name="Name12" axis="ch" ptType="node" func="cnt" op="equ" val="6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if name="Name13" axis="ch" ptType="node" func="cnt" op="equ" val="7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if name="Name14" axis="ch" ptType="node" func="cnt" op="equ" val="8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/>
          <dgm:constr type="sibSp" refType="h" op="lte" fact="0.1"/>
        </dgm:constrLst>
      </dgm:if>
      <dgm:if name="Name15" axis="ch" ptType="node" func="cnt" op="gte" val="9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else name="Name16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35"/>
        </dgm:constrLst>
      </dgm:else>
    </dgm:choose>
    <dgm:ruleLst/>
    <dgm:forEach name="Name17" axis="ch" ptType="node">
      <dgm:layoutNode name="arrow">
        <dgm:varLst>
          <dgm:bulletEnabled val="1"/>
        </dgm:varLst>
        <dgm:alg type="tx"/>
        <dgm:shape xmlns:r="http://schemas.openxmlformats.org/officeDocument/2006/relationships" type="downArrow" r:blip="">
          <dgm:adjLst>
            <dgm:adj idx="2" val="0.35"/>
          </dgm:adjLst>
        </dgm:shape>
        <dgm:presOf axis="desOrSelf" ptType="node"/>
        <dgm:constrLst/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C290E50-D3EA-4329-AA5F-AF5A5C575D8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112D18-5CEB-46F3-924F-E35464AAA36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35D1AD-E24C-4E82-BC85-28527A42DCE7}" type="datetimeFigureOut">
              <a:rPr lang="en-US" smtClean="0"/>
              <a:t>4/3/2020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8FC0ED-2712-4B69-9F16-123F02DBF54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CBD00C-2269-4424-828A-8D893B52266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0B3793-D85E-4082-925C-FAA1A2B2727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38639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55EA34-3951-4B6D-8DDD-B157CE00471C}" type="datetimeFigureOut">
              <a:rPr lang="en-US" smtClean="0"/>
              <a:t>4/3/2020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B3E965-974B-498D-B360-83DD1F9DEB5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36367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B3E965-974B-498D-B360-83DD1F9DEB5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96522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B3E965-974B-498D-B360-83DD1F9DEB5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94122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B3E965-974B-498D-B360-83DD1F9DEB5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46584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B3E965-974B-498D-B360-83DD1F9DEB55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5861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B3E965-974B-498D-B360-83DD1F9DEB55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26429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9AB3A824-1A51-4B26-AD58-A6D8E14F6C04}" type="datetimeFigureOut">
              <a:rPr lang="en-US" noProof="0" smtClean="0"/>
              <a:t>4/3/2020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noProof="0" smtClean="0"/>
              <a:t>‹#›</a:t>
            </a:fld>
            <a:endParaRPr lang="en-US" noProof="0" dirty="0"/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0" y="-1"/>
            <a:ext cx="12192000" cy="45720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515077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7E33E-8B18-4087-B112-809917729534}" type="datetimeFigureOut">
              <a:rPr lang="en-US" smtClean="0"/>
              <a:t>4/3/2020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72784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FE419-2371-464F-8239-3959401C3561}" type="datetimeFigureOut">
              <a:rPr lang="en-US" smtClean="0"/>
              <a:t>4/3/2020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89591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162C4-EDD9-4389-A98B-B87ECEA2A816}" type="datetimeFigureOut">
              <a:rPr lang="en-US" noProof="0" smtClean="0"/>
              <a:t>4/3/2020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306457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059C3-6A89-4494-99FF-5A4D6FFD50EB}" type="datetimeFigureOut">
              <a:rPr lang="en-US" noProof="0" smtClean="0"/>
              <a:t>4/3/2020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noProof="0" smtClean="0"/>
              <a:t>‹#›</a:t>
            </a:fld>
            <a:endParaRPr lang="en-US" noProof="0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0" y="-1"/>
            <a:ext cx="12192000" cy="457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176462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4B2F-12DE-47F5-8894-472B206D2E1E}" type="datetimeFigureOut">
              <a:rPr lang="en-US" noProof="0" smtClean="0"/>
              <a:t>4/3/2020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795829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2">
                    <a:lumMod val="75000"/>
                  </a:schemeClr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0E46F-7819-4ACF-B48B-48222C2ACC88}" type="datetimeFigureOut">
              <a:rPr lang="en-US" smtClean="0"/>
              <a:t>4/3/2020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58635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F3416-4057-4DAA-829D-4CA07428D088}" type="datetimeFigureOut">
              <a:rPr lang="en-US" smtClean="0"/>
              <a:t>4/3/2020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96185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D9284-D300-4297-87F7-E791DCC15DB1}" type="datetimeFigureOut">
              <a:rPr lang="en-US" smtClean="0"/>
              <a:t>4/3/2020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39647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25BB-DA17-4BA0-B3C8-3AC3ABC827E6}" type="datetimeFigureOut">
              <a:rPr lang="en-US" smtClean="0"/>
              <a:t>4/3/2020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36518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2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C4C9A-3960-41CF-A4E9-2A8FB932454B}" type="datetimeFigureOut">
              <a:rPr lang="en-US" smtClean="0"/>
              <a:t>4/3/2020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88049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3CBC1C18-307B-4F68-A007-B5B542270E8D}" type="datetimeFigureOut">
              <a:rPr lang="en-US" noProof="0" smtClean="0"/>
              <a:t>4/3/2020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r>
              <a:rPr lang="en-US" noProof="0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6D22F896-40B5-4ADD-8801-0D06FADFA095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10284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hf sldNum="0"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2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hyperlink" Target="http://theconversation.com/the-perfect-cup-of-coffee-boils-down-to-four-factors-30208" TargetMode="External"/><Relationship Id="rId2" Type="http://schemas.openxmlformats.org/officeDocument/2006/relationships/hyperlink" Target="https://www.highcharts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datatables.net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22.jpe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10" Type="http://schemas.openxmlformats.org/officeDocument/2006/relationships/hyperlink" Target="https://en.wikipedia.org/wiki/Coffee_Time" TargetMode="External"/><Relationship Id="rId4" Type="http://schemas.openxmlformats.org/officeDocument/2006/relationships/diagramData" Target="../diagrams/data2.xml"/><Relationship Id="rId9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vtc.ee/e-oppe/Marina/joogid/coffee.html" TargetMode="External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pxhere.com/en/photo/1562747" TargetMode="External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pxhere.com/en/photo/1562747" TargetMode="External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pxhere.com/en/photo/1562747" TargetMode="External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pxhere.com/en/photo/1562747" TargetMode="External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pxhere.com/en/photo/1562747" TargetMode="External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pxhere.com/en/photo/1562747" TargetMode="External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B8D726A5-7900-41B4-8D49-49B4A2010E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 descr="Coffee Beans">
            <a:extLst>
              <a:ext uri="{FF2B5EF4-FFF2-40B4-BE49-F238E27FC236}">
                <a16:creationId xmlns:a16="http://schemas.microsoft.com/office/drawing/2014/main" id="{291BDB91-E757-4677-A38C-EB354240C83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alphaModFix amt="4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5"/>
          <a:stretch/>
        </p:blipFill>
        <p:spPr>
          <a:xfrm>
            <a:off x="20" y="-1"/>
            <a:ext cx="12188932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50E78D6-F072-48E7-8270-20EFBDD26F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7" y="643467"/>
            <a:ext cx="7164674" cy="5571066"/>
          </a:xfrm>
          <a:prstGeom prst="rect">
            <a:avLst/>
          </a:prstGeom>
        </p:spPr>
        <p:txBody>
          <a:bodyPr lIns="0" rIns="180000">
            <a:normAutofit/>
          </a:bodyPr>
          <a:lstStyle/>
          <a:p>
            <a:r>
              <a:rPr lang="en-US" sz="7200" b="1" dirty="0" err="1">
                <a:solidFill>
                  <a:schemeClr val="tx1"/>
                </a:solidFill>
              </a:rPr>
              <a:t>Coffeepedia</a:t>
            </a:r>
            <a:endParaRPr lang="en-US" sz="7200" b="1" dirty="0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C7BD98-5486-489C-BAA0-A69CEFF691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51608" y="643467"/>
            <a:ext cx="3096926" cy="5571066"/>
          </a:xfrm>
          <a:prstGeom prst="rect">
            <a:avLst/>
          </a:prstGeom>
        </p:spPr>
        <p:txBody>
          <a:bodyPr lIns="0" rIns="0"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Looking for information about coffee?</a:t>
            </a:r>
          </a:p>
          <a:p>
            <a:r>
              <a:rPr lang="en-US" sz="2800" dirty="0">
                <a:solidFill>
                  <a:schemeClr val="tx1"/>
                </a:solidFill>
              </a:rPr>
              <a:t>Don’t look further!</a:t>
            </a:r>
          </a:p>
          <a:p>
            <a:r>
              <a:rPr lang="en-US" sz="2800" dirty="0">
                <a:solidFill>
                  <a:schemeClr val="tx1"/>
                </a:solidFill>
              </a:rPr>
              <a:t>We have everything!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6E49661-E258-450C-8150-A91A6B30D1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39605" y="1828800"/>
            <a:ext cx="0" cy="32004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40504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23BDB8-5446-422B-8E61-17F605D48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Libraries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0A46BE-B0B7-4941-BF00-5B28A37618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1) </a:t>
            </a:r>
            <a:r>
              <a:rPr lang="en-US" dirty="0" err="1"/>
              <a:t>Highcharts</a:t>
            </a:r>
            <a:endParaRPr lang="en-US" dirty="0"/>
          </a:p>
          <a:p>
            <a:r>
              <a:rPr lang="en-US" dirty="0"/>
              <a:t>Webpage: </a:t>
            </a:r>
            <a:r>
              <a:rPr lang="en-US" dirty="0">
                <a:hlinkClick r:id="rId2"/>
              </a:rPr>
              <a:t>https://www.highcharts.com/</a:t>
            </a:r>
            <a:endParaRPr lang="en-US" dirty="0"/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</a:t>
            </a:r>
            <a:r>
              <a:rPr lang="en-US" dirty="0" err="1"/>
              <a:t>Highchart</a:t>
            </a:r>
            <a:r>
              <a:rPr lang="en-US" dirty="0"/>
              <a:t>, </a:t>
            </a:r>
            <a:r>
              <a:rPr lang="en-US" dirty="0" err="1"/>
              <a:t>Highstock</a:t>
            </a:r>
            <a:r>
              <a:rPr lang="en-US" dirty="0"/>
              <a:t>, </a:t>
            </a:r>
            <a:r>
              <a:rPr lang="en-US" dirty="0" err="1"/>
              <a:t>Highmaps</a:t>
            </a:r>
            <a:endParaRPr lang="en-US" dirty="0"/>
          </a:p>
          <a:p>
            <a:pPr>
              <a:buFont typeface="Courier New" panose="02070309020205020404" pitchFamily="49" charset="0"/>
              <a:buChar char="o"/>
            </a:pP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4A2A25-272C-4F80-9534-7EFAEF3886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2110" y="3911783"/>
            <a:ext cx="3128750" cy="255682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72AE6E0-2697-4DDC-B8B5-6725B48656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7568" y="3869866"/>
            <a:ext cx="3382474" cy="26406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29295BA-F7D7-4C99-AADA-5F61F7CBD0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1758" y="3827949"/>
            <a:ext cx="3341606" cy="2640662"/>
          </a:xfrm>
          <a:prstGeom prst="rect">
            <a:avLst/>
          </a:prstGeom>
        </p:spPr>
      </p:pic>
      <p:pic>
        <p:nvPicPr>
          <p:cNvPr id="8" name="Picture 7" descr="A close up of a coffee cup on a plate&#10;&#10;Description automatically generated">
            <a:extLst>
              <a:ext uri="{FF2B5EF4-FFF2-40B4-BE49-F238E27FC236}">
                <a16:creationId xmlns:a16="http://schemas.microsoft.com/office/drawing/2014/main" id="{A13850C8-3C9C-4572-A3A7-6DA8FFD829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7376923" y="302201"/>
            <a:ext cx="3948302" cy="3183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6584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23BDB8-5446-422B-8E61-17F605D48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Libraries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0A46BE-B0B7-4941-BF00-5B28A37618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1) </a:t>
            </a:r>
            <a:r>
              <a:rPr lang="en-US" dirty="0" err="1"/>
              <a:t>DataTable</a:t>
            </a:r>
            <a:endParaRPr lang="en-US" dirty="0"/>
          </a:p>
          <a:p>
            <a:r>
              <a:rPr lang="en-US" dirty="0"/>
              <a:t>Webpage: </a:t>
            </a:r>
            <a:r>
              <a:rPr lang="en-US" dirty="0">
                <a:hlinkClick r:id="rId2"/>
              </a:rPr>
              <a:t>https://datatables.net/</a:t>
            </a:r>
            <a:endParaRPr lang="en-US" dirty="0"/>
          </a:p>
          <a:p>
            <a:endParaRPr lang="en-US" dirty="0"/>
          </a:p>
          <a:p>
            <a:pPr>
              <a:buFont typeface="Courier New" panose="02070309020205020404" pitchFamily="49" charset="0"/>
              <a:buChar char="o"/>
            </a:pPr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929E366-A1E1-4E8F-9D3B-90AC9A6478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599" y="3429000"/>
            <a:ext cx="4347063" cy="152429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C9A6C7F-357C-4F0A-8314-0FE9E59CF0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3125" y="3346027"/>
            <a:ext cx="4978044" cy="32145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4C07EA6-D770-41F1-A458-7617B4D4AA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78968" y="104256"/>
            <a:ext cx="3421458" cy="2756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4190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41ADA27-F8D7-4034-AACF-0E2C0E2546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 descr="Rolling Dough">
            <a:extLst>
              <a:ext uri="{FF2B5EF4-FFF2-40B4-BE49-F238E27FC236}">
                <a16:creationId xmlns:a16="http://schemas.microsoft.com/office/drawing/2014/main" id="{CD3172FA-7FBF-4586-8BAE-F8681B4CC27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alphaModFix amt="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4DFCA76-5DF3-4D71-A543-CF57216D5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FFFFFF"/>
                </a:solidFill>
              </a:rPr>
              <a:t>Final assembly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CC82DC8-E7AF-4E0A-B62F-9B79E706D9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rgbClr val="EFAA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4" descr="Product SmartArt">
            <a:extLst>
              <a:ext uri="{FF2B5EF4-FFF2-40B4-BE49-F238E27FC236}">
                <a16:creationId xmlns:a16="http://schemas.microsoft.com/office/drawing/2014/main" id="{5F324AA3-A8FB-4568-A4CE-E04F36297E6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98179221"/>
              </p:ext>
            </p:extLst>
          </p:nvPr>
        </p:nvGraphicFramePr>
        <p:xfrm>
          <a:off x="2222826" y="483945"/>
          <a:ext cx="7746347" cy="57888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9" name="Graphic 8">
            <a:extLst>
              <a:ext uri="{FF2B5EF4-FFF2-40B4-BE49-F238E27FC236}">
                <a16:creationId xmlns:a16="http://schemas.microsoft.com/office/drawing/2014/main" id="{45AE8B68-96DD-4CAE-A627-B508D397C92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rcRect/>
          <a:stretch/>
        </p:blipFill>
        <p:spPr>
          <a:xfrm>
            <a:off x="5638800" y="2999445"/>
            <a:ext cx="914400" cy="859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7333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 descr="A cup of coffee&#10;&#10;Description automatically generated">
            <a:extLst>
              <a:ext uri="{FF2B5EF4-FFF2-40B4-BE49-F238E27FC236}">
                <a16:creationId xmlns:a16="http://schemas.microsoft.com/office/drawing/2014/main" id="{9DE1E490-64AD-40EE-A408-2933E4BFE56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8853" r="9091" b="1425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57D175FC-84CC-4D12-A5E2-FA27D934E9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552265" cy="6858000"/>
          </a:xfrm>
          <a:prstGeom prst="rect">
            <a:avLst/>
          </a:prstGeom>
          <a:solidFill>
            <a:srgbClr val="FFFFFF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0FF416-5D00-4F9D-9C5F-B9F7D76E03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6066816" cy="149961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Something to know about coffee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AC38328-2D50-4DDB-BD20-28DE12E499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6A6AC40B-7805-4C09-9D8F-D5B731376F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6066816" cy="4023360"/>
          </a:xfrm>
        </p:spPr>
        <p:txBody>
          <a:bodyPr>
            <a:normAutofit fontScale="92500" lnSpcReduction="10000"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000000"/>
                </a:solidFill>
              </a:rPr>
              <a:t> Brazil 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</a:rPr>
              <a:t>- has the highest production of Arabica Coffee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</a:rPr>
              <a:t>- has increased production over the years since  2001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</a:rPr>
              <a:t>- has highest total amount of general coffee  production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000000"/>
                </a:solidFill>
              </a:rPr>
              <a:t> Vietnam has the highest production of Robusta Coffee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000000"/>
                </a:solidFill>
              </a:rPr>
              <a:t> “Acid” is used most when describing coffee flavor/aroma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000000"/>
                </a:solidFill>
              </a:rPr>
              <a:t> European Union has highest consumption of coffee in the    world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000000"/>
                </a:solidFill>
              </a:rPr>
              <a:t> There are so many words to describe coffee  flavor/aroma</a:t>
            </a:r>
          </a:p>
          <a:p>
            <a:pPr>
              <a:buFont typeface="Courier New" panose="02070309020205020404" pitchFamily="49" charset="0"/>
              <a:buChar char="o"/>
            </a:pPr>
            <a:endParaRPr lang="en-US" dirty="0">
              <a:solidFill>
                <a:srgbClr val="000000"/>
              </a:solidFill>
            </a:endParaRPr>
          </a:p>
          <a:p>
            <a:pPr>
              <a:buFont typeface="Courier New" panose="02070309020205020404" pitchFamily="49" charset="0"/>
              <a:buChar char="o"/>
            </a:pPr>
            <a:endParaRPr lang="en-US" dirty="0">
              <a:solidFill>
                <a:srgbClr val="000000"/>
              </a:solidFill>
            </a:endParaRPr>
          </a:p>
          <a:p>
            <a:pPr>
              <a:buFont typeface="Courier New" panose="02070309020205020404" pitchFamily="49" charset="0"/>
              <a:buChar char="o"/>
            </a:pP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75060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1063F05-99EF-4DA3-B595-4E26670F29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gradFill>
            <a:gsLst>
              <a:gs pos="0">
                <a:schemeClr val="accent6">
                  <a:lumMod val="50000"/>
                </a:schemeClr>
              </a:gs>
              <a:gs pos="100000">
                <a:schemeClr val="bg1"/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904461-E85A-43E7-AA0B-B7DF596CA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3779085" cy="1499616"/>
          </a:xfrm>
          <a:prstGeom prst="rect">
            <a:avLst/>
          </a:prstGeom>
        </p:spPr>
        <p:txBody>
          <a:bodyPr lIns="0" tIns="108000">
            <a:normAutofit fontScale="90000"/>
          </a:bodyPr>
          <a:lstStyle/>
          <a:p>
            <a:r>
              <a:rPr lang="en-US" sz="5400" dirty="0"/>
              <a:t>Let’s go to </a:t>
            </a:r>
            <a:r>
              <a:rPr lang="en-US" sz="5400" dirty="0" err="1"/>
              <a:t>Coffeepedia</a:t>
            </a:r>
            <a:r>
              <a:rPr lang="en-US" sz="5400" dirty="0"/>
              <a:t>!</a:t>
            </a:r>
            <a:br>
              <a:rPr lang="en-US" sz="5400" dirty="0"/>
            </a:br>
            <a:endParaRPr lang="en-US" sz="5400" b="1" dirty="0">
              <a:solidFill>
                <a:srgbClr val="FFFFFF"/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0A835C2-2B9B-4174-AA2C-60A4F13119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rgbClr val="D39F4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BDDBE1-00CD-4A90-9BA9-5E79F6C6FD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58" y="2174790"/>
            <a:ext cx="3791711" cy="125421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5" name="Picture 4" descr="Restaurant Open Sign">
            <a:extLst>
              <a:ext uri="{FF2B5EF4-FFF2-40B4-BE49-F238E27FC236}">
                <a16:creationId xmlns:a16="http://schemas.microsoft.com/office/drawing/2014/main" id="{4BB88093-7048-42AA-9AFC-B007B4E797A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68548" y="10"/>
            <a:ext cx="6723452" cy="68579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258C536-AAEF-466F-9B9F-41BFF58D175F}"/>
              </a:ext>
            </a:extLst>
          </p:cNvPr>
          <p:cNvSpPr txBox="1"/>
          <p:nvPr/>
        </p:nvSpPr>
        <p:spPr>
          <a:xfrm>
            <a:off x="5774724" y="5313405"/>
            <a:ext cx="44731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Thank you!</a:t>
            </a:r>
          </a:p>
          <a:p>
            <a:r>
              <a:rPr lang="en-US" dirty="0" err="1"/>
              <a:t>PreetiChouksey</a:t>
            </a:r>
            <a:r>
              <a:rPr lang="en-US" dirty="0"/>
              <a:t> Rajitha </a:t>
            </a:r>
            <a:r>
              <a:rPr lang="en-US" dirty="0" err="1"/>
              <a:t>Baddam</a:t>
            </a:r>
            <a:r>
              <a:rPr lang="en-US" dirty="0"/>
              <a:t> Jen Berry Jaewon Kim</a:t>
            </a:r>
          </a:p>
        </p:txBody>
      </p:sp>
    </p:spTree>
    <p:extLst>
      <p:ext uri="{BB962C8B-B14F-4D97-AF65-F5344CB8AC3E}">
        <p14:creationId xmlns:p14="http://schemas.microsoft.com/office/powerpoint/2010/main" val="21570444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7" name="Rectangle 56">
            <a:extLst>
              <a:ext uri="{FF2B5EF4-FFF2-40B4-BE49-F238E27FC236}">
                <a16:creationId xmlns:a16="http://schemas.microsoft.com/office/drawing/2014/main" id="{F6F939FF-38E5-43C1-9562-6E33A2F508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54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C148A00E-633D-4DE1-A032-9D62FA291C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72457"/>
            <a:ext cx="12188952" cy="228554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B91C57-2090-466E-B05A-DA28213567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4971088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n-US" b="1" dirty="0">
                <a:solidFill>
                  <a:srgbClr val="FFFFFF"/>
                </a:solidFill>
              </a:rPr>
              <a:t>Coffee Data Sources</a:t>
            </a:r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1F7502AC-B5F2-447A-8886-7B0FA9DBA7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5242273"/>
            <a:ext cx="0" cy="91440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 descr="Icon Bullets">
            <a:extLst>
              <a:ext uri="{FF2B5EF4-FFF2-40B4-BE49-F238E27FC236}">
                <a16:creationId xmlns:a16="http://schemas.microsoft.com/office/drawing/2014/main" id="{ACE5AD74-04D5-49BC-88CF-B67398F8B46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07475846"/>
              </p:ext>
            </p:extLst>
          </p:nvPr>
        </p:nvGraphicFramePr>
        <p:xfrm>
          <a:off x="642938" y="186431"/>
          <a:ext cx="10896600" cy="42524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1025868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6">
                <a:lumMod val="50000"/>
              </a:schemeClr>
            </a:gs>
            <a:gs pos="100000">
              <a:schemeClr val="bg1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8756837-05BF-4387-B0CB-CFF921BCD6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FFEC9DA-F598-4E27-80EE-1EF9DDE397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43801" y="0"/>
            <a:ext cx="46481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9EAA8D-9FA6-44DF-B373-F9F0E09DC7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7269" y="643467"/>
            <a:ext cx="3415612" cy="5571066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Road to </a:t>
            </a:r>
            <a:r>
              <a:rPr lang="en-US" b="1" dirty="0" err="1">
                <a:solidFill>
                  <a:schemeClr val="bg1"/>
                </a:solidFill>
              </a:rPr>
              <a:t>Coffeepedia</a:t>
            </a:r>
            <a:endParaRPr lang="en-US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Content Placeholder 3" descr="Coffee Cup">
                <a:extLst>
                  <a:ext uri="{FF2B5EF4-FFF2-40B4-BE49-F238E27FC236}">
                    <a16:creationId xmlns:a16="http://schemas.microsoft.com/office/drawing/2014/main" id="{CAA17FA9-422E-41D3-B293-F90D3BE1BB68}"/>
                  </a:ext>
                </a:extLst>
              </p:cNvPr>
              <p:cNvGraphicFramePr>
                <a:graphicFrameLocks noGrp="1" noChangeAspect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755733382"/>
                  </p:ext>
                </p:extLst>
              </p:nvPr>
            </p:nvGraphicFramePr>
            <p:xfrm>
              <a:off x="4648200" y="5235923"/>
              <a:ext cx="2812722" cy="1351307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2812722" cy="1351307"/>
                    </a:xfrm>
                    <a:prstGeom prst="rect">
                      <a:avLst/>
                    </a:prstGeom>
                  </am3d:spPr>
                  <am3d:camera>
                    <am3d:pos x="0" y="0" z="6893708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91312" d="1000000"/>
                    <am3d:preTrans dx="-2" dy="-7153008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498073" ay="2594201" az="342435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423409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Content Placeholder 3" descr="Coffee Cup">
                <a:extLst>
                  <a:ext uri="{FF2B5EF4-FFF2-40B4-BE49-F238E27FC236}">
                    <a16:creationId xmlns:a16="http://schemas.microsoft.com/office/drawing/2014/main" id="{CAA17FA9-422E-41D3-B293-F90D3BE1BB6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648200" y="5235923"/>
                <a:ext cx="2812722" cy="1351307"/>
              </a:xfrm>
              <a:prstGeom prst="rect">
                <a:avLst/>
              </a:prstGeom>
            </p:spPr>
          </p:pic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5E8ED047-2293-4150-BDDC-7A7468F618C5}"/>
              </a:ext>
            </a:extLst>
          </p:cNvPr>
          <p:cNvSpPr txBox="1"/>
          <p:nvPr/>
        </p:nvSpPr>
        <p:spPr>
          <a:xfrm>
            <a:off x="593125" y="643468"/>
            <a:ext cx="6446868" cy="5755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800" dirty="0"/>
              <a:t>Data Sourcing: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dirty="0"/>
              <a:t>CSV of commodity data from USDA Foreign Agricultural Service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dirty="0"/>
              <a:t>CSV of country centroids from Harvard University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dirty="0"/>
              <a:t>Scraped Wiley article for coffee flavor and aroma attributes</a:t>
            </a:r>
          </a:p>
          <a:p>
            <a:pPr marL="342900" indent="-342900">
              <a:buAutoNum type="arabicPeriod"/>
            </a:pPr>
            <a:r>
              <a:rPr lang="en-US" sz="2800" dirty="0"/>
              <a:t>Determined the proper visualizations for the data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dirty="0"/>
              <a:t>Descriptive data is best suited to a table as there are no numeric values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dirty="0"/>
              <a:t>Geographic data is best suited to a map</a:t>
            </a:r>
          </a:p>
          <a:p>
            <a:pPr marL="342900" indent="-342900">
              <a:buAutoNum type="arabicPeriod"/>
            </a:pPr>
            <a:r>
              <a:rPr lang="en-US" sz="2800" dirty="0"/>
              <a:t>Found JS library that allowed the visualization wanted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dirty="0"/>
              <a:t>Leaflet, </a:t>
            </a:r>
            <a:r>
              <a:rPr lang="en-US" sz="2000" dirty="0" err="1"/>
              <a:t>Mapbox</a:t>
            </a:r>
            <a:r>
              <a:rPr lang="en-US" sz="2000" dirty="0"/>
              <a:t>, D3, </a:t>
            </a:r>
            <a:r>
              <a:rPr lang="en-US" sz="2000" dirty="0" err="1"/>
              <a:t>HighCharts</a:t>
            </a:r>
            <a:r>
              <a:rPr lang="en-US" sz="2000" dirty="0"/>
              <a:t>, </a:t>
            </a:r>
          </a:p>
          <a:p>
            <a:pPr lvl="1"/>
            <a:r>
              <a:rPr lang="en-US" sz="2000" dirty="0"/>
              <a:t>	</a:t>
            </a:r>
            <a:r>
              <a:rPr lang="en-US" sz="2000" dirty="0" err="1"/>
              <a:t>DataTable</a:t>
            </a:r>
            <a:r>
              <a:rPr lang="en-US" sz="2000" dirty="0"/>
              <a:t>, Ajax, </a:t>
            </a:r>
            <a:r>
              <a:rPr lang="en-US" sz="2000" dirty="0" err="1"/>
              <a:t>JQuery</a:t>
            </a:r>
            <a:endParaRPr lang="en-US" sz="2000" dirty="0"/>
          </a:p>
          <a:p>
            <a:pPr marL="342900" indent="-342900">
              <a:buAutoNum type="arabicPeriod"/>
            </a:pPr>
            <a:r>
              <a:rPr lang="en-US" sz="2800" dirty="0"/>
              <a:t>Published page for use</a:t>
            </a:r>
          </a:p>
        </p:txBody>
      </p:sp>
    </p:spTree>
    <p:extLst>
      <p:ext uri="{BB962C8B-B14F-4D97-AF65-F5344CB8AC3E}">
        <p14:creationId xmlns:p14="http://schemas.microsoft.com/office/powerpoint/2010/main" val="33572008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person, food, cup, table&#10;&#10;Description automatically generated">
            <a:extLst>
              <a:ext uri="{FF2B5EF4-FFF2-40B4-BE49-F238E27FC236}">
                <a16:creationId xmlns:a16="http://schemas.microsoft.com/office/drawing/2014/main" id="{0DFFA547-EC00-41FF-A4CB-D25026A9FD9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9395" r="9091" b="2055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7D175FC-84CC-4D12-A5E2-FA27D934E9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552265" cy="6858000"/>
          </a:xfrm>
          <a:prstGeom prst="rect">
            <a:avLst/>
          </a:prstGeom>
          <a:solidFill>
            <a:srgbClr val="FFFFFF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E107A5-A533-480B-B1DB-4081C75389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6066816" cy="1328390"/>
          </a:xfrm>
        </p:spPr>
        <p:txBody>
          <a:bodyPr>
            <a:normAutofit/>
          </a:bodyPr>
          <a:lstStyle/>
          <a:p>
            <a:r>
              <a:rPr lang="en-US" sz="3900" dirty="0">
                <a:solidFill>
                  <a:srgbClr val="000000"/>
                </a:solidFill>
              </a:rPr>
              <a:t>Coffee word count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AC38328-2D50-4DDB-BD20-28DE12E499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5CB397-242D-4C81-882B-E35DD98059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3000" y="1804086"/>
            <a:ext cx="6917944" cy="2875006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000000"/>
                </a:solidFill>
              </a:rPr>
              <a:t>Library Used: </a:t>
            </a:r>
            <a:r>
              <a:rPr lang="en-US" dirty="0" err="1">
                <a:solidFill>
                  <a:srgbClr val="000000"/>
                </a:solidFill>
              </a:rPr>
              <a:t>Highcharts</a:t>
            </a:r>
            <a:r>
              <a:rPr lang="en-US" dirty="0">
                <a:solidFill>
                  <a:srgbClr val="000000"/>
                </a:solidFill>
              </a:rPr>
              <a:t> – word clouds</a:t>
            </a:r>
          </a:p>
          <a:p>
            <a:r>
              <a:rPr lang="en-US" b="1" dirty="0">
                <a:solidFill>
                  <a:srgbClr val="000000"/>
                </a:solidFill>
              </a:rPr>
              <a:t>Steps:</a:t>
            </a:r>
          </a:p>
          <a:p>
            <a:r>
              <a:rPr lang="en-US" sz="2000" dirty="0">
                <a:solidFill>
                  <a:srgbClr val="000000"/>
                </a:solidFill>
              </a:rPr>
              <a:t>1. Opened CSV file </a:t>
            </a:r>
          </a:p>
          <a:p>
            <a:r>
              <a:rPr lang="en-US" sz="2000" dirty="0">
                <a:solidFill>
                  <a:srgbClr val="000000"/>
                </a:solidFill>
              </a:rPr>
              <a:t>2. Parsed the data and made the strings of the data</a:t>
            </a:r>
          </a:p>
          <a:p>
            <a:r>
              <a:rPr lang="en-US" sz="2000" dirty="0">
                <a:solidFill>
                  <a:srgbClr val="000000"/>
                </a:solidFill>
              </a:rPr>
              <a:t>3. Deployed the chart</a:t>
            </a:r>
          </a:p>
          <a:p>
            <a:endParaRPr lang="en-US" sz="2000" dirty="0">
              <a:solidFill>
                <a:srgbClr val="000000"/>
              </a:solidFill>
            </a:endParaRPr>
          </a:p>
          <a:p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CD58845-9EED-4551-86BD-43E8BB1E0A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2577" y="4193853"/>
            <a:ext cx="5287108" cy="2502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4615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person, food, cup, table&#10;&#10;Description automatically generated">
            <a:extLst>
              <a:ext uri="{FF2B5EF4-FFF2-40B4-BE49-F238E27FC236}">
                <a16:creationId xmlns:a16="http://schemas.microsoft.com/office/drawing/2014/main" id="{0DFFA547-EC00-41FF-A4CB-D25026A9FD9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9395" r="9091" b="2055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7D175FC-84CC-4D12-A5E2-FA27D934E9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552265" cy="6858000"/>
          </a:xfrm>
          <a:prstGeom prst="rect">
            <a:avLst/>
          </a:prstGeom>
          <a:solidFill>
            <a:srgbClr val="FFFFFF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E107A5-A533-480B-B1DB-4081C75389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6066816" cy="1328390"/>
          </a:xfrm>
        </p:spPr>
        <p:txBody>
          <a:bodyPr>
            <a:normAutofit/>
          </a:bodyPr>
          <a:lstStyle/>
          <a:p>
            <a:r>
              <a:rPr lang="en-US" sz="3900" dirty="0">
                <a:solidFill>
                  <a:srgbClr val="000000"/>
                </a:solidFill>
              </a:rPr>
              <a:t>Coffee COMMODITY data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AC38328-2D50-4DDB-BD20-28DE12E499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5CB397-242D-4C81-882B-E35DD98059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1913606"/>
            <a:ext cx="6066816" cy="4395754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000000"/>
                </a:solidFill>
              </a:rPr>
              <a:t>Library Used: </a:t>
            </a:r>
            <a:r>
              <a:rPr lang="en-US" dirty="0">
                <a:solidFill>
                  <a:srgbClr val="000000"/>
                </a:solidFill>
              </a:rPr>
              <a:t>Leaflet &amp; </a:t>
            </a:r>
            <a:r>
              <a:rPr lang="en-US" dirty="0" err="1">
                <a:solidFill>
                  <a:srgbClr val="000000"/>
                </a:solidFill>
              </a:rPr>
              <a:t>Mapbox</a:t>
            </a:r>
            <a:r>
              <a:rPr lang="en-US" dirty="0">
                <a:solidFill>
                  <a:srgbClr val="000000"/>
                </a:solidFill>
              </a:rPr>
              <a:t> </a:t>
            </a:r>
          </a:p>
          <a:p>
            <a:r>
              <a:rPr lang="en-US" b="1" dirty="0">
                <a:solidFill>
                  <a:srgbClr val="000000"/>
                </a:solidFill>
              </a:rPr>
              <a:t>Steps:</a:t>
            </a:r>
          </a:p>
          <a:p>
            <a:r>
              <a:rPr lang="en-US" sz="2000" dirty="0">
                <a:solidFill>
                  <a:srgbClr val="000000"/>
                </a:solidFill>
              </a:rPr>
              <a:t>1. Initialized marker layers</a:t>
            </a:r>
          </a:p>
          <a:p>
            <a:r>
              <a:rPr lang="en-US" sz="2000" dirty="0">
                <a:solidFill>
                  <a:srgbClr val="000000"/>
                </a:solidFill>
              </a:rPr>
              <a:t>2. Created </a:t>
            </a:r>
            <a:r>
              <a:rPr lang="en-US" sz="2000" dirty="0" err="1">
                <a:solidFill>
                  <a:srgbClr val="000000"/>
                </a:solidFill>
              </a:rPr>
              <a:t>basemap</a:t>
            </a:r>
            <a:r>
              <a:rPr lang="en-US" sz="2000" dirty="0">
                <a:solidFill>
                  <a:srgbClr val="000000"/>
                </a:solidFill>
              </a:rPr>
              <a:t> layers</a:t>
            </a:r>
          </a:p>
          <a:p>
            <a:r>
              <a:rPr lang="en-US" sz="2000" dirty="0">
                <a:solidFill>
                  <a:srgbClr val="000000"/>
                </a:solidFill>
              </a:rPr>
              <a:t>3. Created map object</a:t>
            </a:r>
          </a:p>
          <a:p>
            <a:r>
              <a:rPr lang="en-US" sz="2000" dirty="0">
                <a:solidFill>
                  <a:srgbClr val="000000"/>
                </a:solidFill>
              </a:rPr>
              <a:t>4. Created legend</a:t>
            </a:r>
          </a:p>
          <a:p>
            <a:r>
              <a:rPr lang="en-US" sz="2000" dirty="0">
                <a:solidFill>
                  <a:srgbClr val="000000"/>
                </a:solidFill>
              </a:rPr>
              <a:t>5. Added layer control</a:t>
            </a:r>
          </a:p>
          <a:p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6D2655-0A9D-428C-B3B4-9B52EBC873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7536" y="2293966"/>
            <a:ext cx="3471659" cy="18960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A554CE5-2101-4D5E-9200-CF72CBAFB0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50508" y="4363926"/>
            <a:ext cx="4220881" cy="2325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9499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person, food, cup, table&#10;&#10;Description automatically generated">
            <a:extLst>
              <a:ext uri="{FF2B5EF4-FFF2-40B4-BE49-F238E27FC236}">
                <a16:creationId xmlns:a16="http://schemas.microsoft.com/office/drawing/2014/main" id="{0DFFA547-EC00-41FF-A4CB-D25026A9FD9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9395" r="9091" b="2055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7D175FC-84CC-4D12-A5E2-FA27D934E9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552265" cy="6858000"/>
          </a:xfrm>
          <a:prstGeom prst="rect">
            <a:avLst/>
          </a:prstGeom>
          <a:solidFill>
            <a:srgbClr val="FFFFFF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E107A5-A533-480B-B1DB-4081C75389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6066816" cy="1499616"/>
          </a:xfrm>
        </p:spPr>
        <p:txBody>
          <a:bodyPr>
            <a:normAutofit/>
          </a:bodyPr>
          <a:lstStyle/>
          <a:p>
            <a:r>
              <a:rPr lang="en-US" sz="3900" dirty="0">
                <a:solidFill>
                  <a:srgbClr val="000000"/>
                </a:solidFill>
              </a:rPr>
              <a:t>Coffee Commodity data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AC38328-2D50-4DDB-BD20-28DE12E499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5CB397-242D-4C81-882B-E35DD98059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1589903"/>
            <a:ext cx="5333986" cy="2800865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000000"/>
                </a:solidFill>
              </a:rPr>
              <a:t>Library Used: </a:t>
            </a:r>
            <a:r>
              <a:rPr lang="en-US" dirty="0">
                <a:solidFill>
                  <a:srgbClr val="000000"/>
                </a:solidFill>
              </a:rPr>
              <a:t>D3</a:t>
            </a:r>
          </a:p>
          <a:p>
            <a:r>
              <a:rPr lang="en-US" b="1" dirty="0">
                <a:solidFill>
                  <a:srgbClr val="000000"/>
                </a:solidFill>
              </a:rPr>
              <a:t>Steps:</a:t>
            </a:r>
          </a:p>
          <a:p>
            <a:r>
              <a:rPr lang="en-US" dirty="0">
                <a:solidFill>
                  <a:srgbClr val="000000"/>
                </a:solidFill>
              </a:rPr>
              <a:t>1. Created SQLite database</a:t>
            </a:r>
          </a:p>
          <a:p>
            <a:r>
              <a:rPr lang="en-US" dirty="0">
                <a:solidFill>
                  <a:srgbClr val="000000"/>
                </a:solidFill>
              </a:rPr>
              <a:t>2. Read Json file</a:t>
            </a:r>
          </a:p>
          <a:p>
            <a:r>
              <a:rPr lang="en-US" dirty="0">
                <a:solidFill>
                  <a:srgbClr val="000000"/>
                </a:solidFill>
              </a:rPr>
              <a:t>2. Filtered data</a:t>
            </a:r>
          </a:p>
          <a:p>
            <a:r>
              <a:rPr lang="en-US" dirty="0">
                <a:solidFill>
                  <a:srgbClr val="000000"/>
                </a:solidFill>
              </a:rPr>
              <a:t>3. Created table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9A0C81-4726-4D3B-ADAC-0460097674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1966" y="2709281"/>
            <a:ext cx="6436609" cy="4148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7027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person, food, cup, table&#10;&#10;Description automatically generated">
            <a:extLst>
              <a:ext uri="{FF2B5EF4-FFF2-40B4-BE49-F238E27FC236}">
                <a16:creationId xmlns:a16="http://schemas.microsoft.com/office/drawing/2014/main" id="{0DFFA547-EC00-41FF-A4CB-D25026A9FD9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9395" r="9091" b="2055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7D175FC-84CC-4D12-A5E2-FA27D934E9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552265" cy="6858000"/>
          </a:xfrm>
          <a:prstGeom prst="rect">
            <a:avLst/>
          </a:prstGeom>
          <a:solidFill>
            <a:srgbClr val="FFFFFF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E107A5-A533-480B-B1DB-4081C75389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6066816" cy="1499616"/>
          </a:xfrm>
        </p:spPr>
        <p:txBody>
          <a:bodyPr>
            <a:normAutofit/>
          </a:bodyPr>
          <a:lstStyle/>
          <a:p>
            <a:r>
              <a:rPr lang="en-US" sz="3900" dirty="0">
                <a:solidFill>
                  <a:srgbClr val="000000"/>
                </a:solidFill>
              </a:rPr>
              <a:t>Coffee COMMODITY data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AC38328-2D50-4DDB-BD20-28DE12E499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5CB397-242D-4C81-882B-E35DD98059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1589903"/>
            <a:ext cx="6066816" cy="2800865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>
                <a:solidFill>
                  <a:srgbClr val="000000"/>
                </a:solidFill>
              </a:rPr>
              <a:t>Library Used: </a:t>
            </a:r>
            <a:r>
              <a:rPr lang="en-US" dirty="0">
                <a:solidFill>
                  <a:srgbClr val="000000"/>
                </a:solidFill>
              </a:rPr>
              <a:t>D3</a:t>
            </a:r>
          </a:p>
          <a:p>
            <a:r>
              <a:rPr lang="en-US" b="1" dirty="0">
                <a:solidFill>
                  <a:srgbClr val="000000"/>
                </a:solidFill>
              </a:rPr>
              <a:t>Steps:</a:t>
            </a:r>
          </a:p>
          <a:p>
            <a:r>
              <a:rPr lang="en-US" dirty="0">
                <a:solidFill>
                  <a:srgbClr val="000000"/>
                </a:solidFill>
              </a:rPr>
              <a:t>1. Read CSV file</a:t>
            </a:r>
          </a:p>
          <a:p>
            <a:r>
              <a:rPr lang="en-US" dirty="0">
                <a:solidFill>
                  <a:srgbClr val="000000"/>
                </a:solidFill>
              </a:rPr>
              <a:t>2. Created d3.svg  </a:t>
            </a:r>
          </a:p>
          <a:p>
            <a:r>
              <a:rPr lang="en-US" dirty="0">
                <a:solidFill>
                  <a:srgbClr val="000000"/>
                </a:solidFill>
              </a:rPr>
              <a:t>3. Created root and hierarchy to display the data</a:t>
            </a:r>
          </a:p>
          <a:p>
            <a:r>
              <a:rPr lang="en-US" dirty="0">
                <a:solidFill>
                  <a:srgbClr val="000000"/>
                </a:solidFill>
              </a:rPr>
              <a:t>4. Created click-button “</a:t>
            </a:r>
            <a:r>
              <a:rPr lang="en-US" dirty="0" err="1">
                <a:solidFill>
                  <a:srgbClr val="000000"/>
                </a:solidFill>
              </a:rPr>
              <a:t>eventlistener</a:t>
            </a:r>
            <a:r>
              <a:rPr lang="en-US" dirty="0">
                <a:solidFill>
                  <a:srgbClr val="000000"/>
                </a:solidFill>
              </a:rPr>
              <a:t>”</a:t>
            </a:r>
          </a:p>
          <a:p>
            <a:r>
              <a:rPr lang="en-US" dirty="0">
                <a:solidFill>
                  <a:srgbClr val="000000"/>
                </a:solidFill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312436-99F5-4C27-97FA-DFC1CCF89C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497" y="3858208"/>
            <a:ext cx="6773883" cy="2999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1083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person, food, cup, table&#10;&#10;Description automatically generated">
            <a:extLst>
              <a:ext uri="{FF2B5EF4-FFF2-40B4-BE49-F238E27FC236}">
                <a16:creationId xmlns:a16="http://schemas.microsoft.com/office/drawing/2014/main" id="{0DFFA547-EC00-41FF-A4CB-D25026A9FD9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9395" r="9091" b="2055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7D175FC-84CC-4D12-A5E2-FA27D934E9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552265" cy="6858000"/>
          </a:xfrm>
          <a:prstGeom prst="rect">
            <a:avLst/>
          </a:prstGeom>
          <a:solidFill>
            <a:srgbClr val="FFFFFF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E107A5-A533-480B-B1DB-4081C75389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6066816" cy="1499616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Coffee Flavor/Aroma</a:t>
            </a:r>
            <a:endParaRPr lang="en-US" sz="3900" dirty="0">
              <a:solidFill>
                <a:schemeClr val="bg1"/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AC38328-2D50-4DDB-BD20-28DE12E499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5CB397-242D-4C81-882B-E35DD98059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644" y="1740724"/>
            <a:ext cx="6157608" cy="4568636"/>
          </a:xfrm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Libraries Used: </a:t>
            </a:r>
            <a:r>
              <a:rPr lang="en-US" sz="2400" dirty="0" err="1">
                <a:solidFill>
                  <a:schemeClr val="bg1"/>
                </a:solidFill>
              </a:rPr>
              <a:t>DataTable</a:t>
            </a:r>
            <a:r>
              <a:rPr lang="en-US" sz="2400" dirty="0">
                <a:solidFill>
                  <a:schemeClr val="bg1"/>
                </a:solidFill>
              </a:rPr>
              <a:t>, Ajax/</a:t>
            </a:r>
            <a:r>
              <a:rPr lang="en-US" sz="2400" dirty="0" err="1">
                <a:solidFill>
                  <a:schemeClr val="bg1"/>
                </a:solidFill>
              </a:rPr>
              <a:t>Jquery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</a:p>
          <a:p>
            <a:r>
              <a:rPr lang="en-US" sz="2400" b="1" dirty="0">
                <a:solidFill>
                  <a:schemeClr val="bg1"/>
                </a:solidFill>
              </a:rPr>
              <a:t>Steps: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</a:rPr>
              <a:t>1. Scraped Information about coffee flavor/aroma from website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</a:rPr>
              <a:t>2. Cleaned the data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</a:rPr>
              <a:t>3. Converted data into Json file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</a:rPr>
              <a:t>3. Used libraries to convert Json file into HTML table to display</a:t>
            </a:r>
          </a:p>
          <a:p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7DC69C-6665-4EBF-A66D-EC73B80276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5810" y="3693902"/>
            <a:ext cx="5561813" cy="3164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3482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person, food, cup, table&#10;&#10;Description automatically generated">
            <a:extLst>
              <a:ext uri="{FF2B5EF4-FFF2-40B4-BE49-F238E27FC236}">
                <a16:creationId xmlns:a16="http://schemas.microsoft.com/office/drawing/2014/main" id="{0DFFA547-EC00-41FF-A4CB-D25026A9FD9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9395" r="9091" b="2055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7D175FC-84CC-4D12-A5E2-FA27D934E9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552265" cy="6858000"/>
          </a:xfrm>
          <a:prstGeom prst="rect">
            <a:avLst/>
          </a:prstGeom>
          <a:solidFill>
            <a:srgbClr val="FFFFFF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E107A5-A533-480B-B1DB-4081C75389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6066816" cy="1499616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Coffee Production</a:t>
            </a:r>
            <a:endParaRPr lang="en-US" sz="3900" dirty="0">
              <a:solidFill>
                <a:schemeClr val="bg1"/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AC38328-2D50-4DDB-BD20-28DE12E499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5CB397-242D-4C81-882B-E35DD98059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644" y="1740724"/>
            <a:ext cx="6157608" cy="4568636"/>
          </a:xfrm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Libraries Used: </a:t>
            </a:r>
            <a:r>
              <a:rPr lang="en-US" sz="2400" dirty="0" err="1">
                <a:solidFill>
                  <a:schemeClr val="bg1"/>
                </a:solidFill>
              </a:rPr>
              <a:t>Highcharts</a:t>
            </a:r>
            <a:r>
              <a:rPr lang="en-US" sz="2400" dirty="0">
                <a:solidFill>
                  <a:schemeClr val="bg1"/>
                </a:solidFill>
              </a:rPr>
              <a:t> - </a:t>
            </a:r>
            <a:r>
              <a:rPr lang="en-US" sz="2400" dirty="0" err="1">
                <a:solidFill>
                  <a:schemeClr val="bg1"/>
                </a:solidFill>
              </a:rPr>
              <a:t>Streamcharts</a:t>
            </a:r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b="1" dirty="0">
                <a:solidFill>
                  <a:schemeClr val="bg1"/>
                </a:solidFill>
              </a:rPr>
              <a:t>Steps:</a:t>
            </a:r>
          </a:p>
          <a:p>
            <a:pPr marL="457200" indent="-457200">
              <a:buAutoNum type="arabicPeriod"/>
            </a:pPr>
            <a:r>
              <a:rPr lang="en-US" sz="2400" dirty="0">
                <a:solidFill>
                  <a:schemeClr val="bg1"/>
                </a:solidFill>
              </a:rPr>
              <a:t>Opened CSV file</a:t>
            </a:r>
          </a:p>
          <a:p>
            <a:pPr marL="457200" indent="-457200">
              <a:buAutoNum type="arabicPeriod"/>
            </a:pPr>
            <a:r>
              <a:rPr lang="en-US" sz="2400" dirty="0">
                <a:solidFill>
                  <a:schemeClr val="bg1"/>
                </a:solidFill>
              </a:rPr>
              <a:t>Parsed the data into required format</a:t>
            </a:r>
          </a:p>
          <a:p>
            <a:pPr marL="457200" indent="-457200">
              <a:buAutoNum type="arabicPeriod"/>
            </a:pPr>
            <a:r>
              <a:rPr lang="en-US" sz="2400" dirty="0">
                <a:solidFill>
                  <a:schemeClr val="bg1"/>
                </a:solidFill>
              </a:rPr>
              <a:t>Deployed the chart</a:t>
            </a:r>
          </a:p>
          <a:p>
            <a:pPr marL="457200" indent="-457200">
              <a:buAutoNum type="arabicPeriod"/>
            </a:pP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3B425EA-F47C-44ED-BD52-D25703E805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8094" y="4212611"/>
            <a:ext cx="4372708" cy="2497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72083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rgbClr val="2E2B21"/>
      </a:dk1>
      <a:lt1>
        <a:srgbClr val="FFFFFF"/>
      </a:lt1>
      <a:dk2>
        <a:srgbClr val="605B4F"/>
      </a:dk2>
      <a:lt2>
        <a:srgbClr val="D8D6BE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93813dd7ca6ad654711aa0ab317e03a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f11dc0ce689dd3925e84e4e35398c6e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6EA402E5-52EF-430B-8CCB-B4AAA8C467A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7A7C301-87CC-4EB1-AF40-15075522FC5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5231547-F69E-41A9-93A9-B70B5E3064F1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553</Words>
  <Application>Microsoft Office PowerPoint</Application>
  <PresentationFormat>Widescreen</PresentationFormat>
  <Paragraphs>98</Paragraphs>
  <Slides>14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Arial</vt:lpstr>
      <vt:lpstr>Calibri</vt:lpstr>
      <vt:lpstr>Courier New</vt:lpstr>
      <vt:lpstr>Tw Cen MT</vt:lpstr>
      <vt:lpstr>Tw Cen MT Condensed</vt:lpstr>
      <vt:lpstr>Wingdings 3</vt:lpstr>
      <vt:lpstr>Integral</vt:lpstr>
      <vt:lpstr>Coffeepedia</vt:lpstr>
      <vt:lpstr>Coffee Data Sources</vt:lpstr>
      <vt:lpstr>Road to Coffeepedia</vt:lpstr>
      <vt:lpstr>Coffee word count</vt:lpstr>
      <vt:lpstr>Coffee COMMODITY data</vt:lpstr>
      <vt:lpstr>Coffee Commodity data</vt:lpstr>
      <vt:lpstr>Coffee COMMODITY data</vt:lpstr>
      <vt:lpstr>Coffee Flavor/Aroma</vt:lpstr>
      <vt:lpstr>Coffee Production</vt:lpstr>
      <vt:lpstr>New Libraries</vt:lpstr>
      <vt:lpstr>New Libraries</vt:lpstr>
      <vt:lpstr>Final assembly</vt:lpstr>
      <vt:lpstr>Something to know about coffee</vt:lpstr>
      <vt:lpstr>Let’s go to Coffeepedia!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2020-04-03T21:05:36Z</dcterms:created>
  <dcterms:modified xsi:type="dcterms:W3CDTF">2020-04-04T03:03:47Z</dcterms:modified>
</cp:coreProperties>
</file>